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4"/>
  </p:notesMasterIdLst>
  <p:handoutMasterIdLst>
    <p:handoutMasterId r:id="rId55"/>
  </p:handoutMasterIdLst>
  <p:sldIdLst>
    <p:sldId id="299" r:id="rId2"/>
    <p:sldId id="256" r:id="rId3"/>
    <p:sldId id="268" r:id="rId4"/>
    <p:sldId id="269" r:id="rId5"/>
    <p:sldId id="270" r:id="rId6"/>
    <p:sldId id="290" r:id="rId7"/>
    <p:sldId id="271" r:id="rId8"/>
    <p:sldId id="272" r:id="rId9"/>
    <p:sldId id="273" r:id="rId10"/>
    <p:sldId id="274" r:id="rId11"/>
    <p:sldId id="298" r:id="rId12"/>
    <p:sldId id="275" r:id="rId13"/>
    <p:sldId id="258" r:id="rId14"/>
    <p:sldId id="260" r:id="rId15"/>
    <p:sldId id="261" r:id="rId16"/>
    <p:sldId id="289" r:id="rId17"/>
    <p:sldId id="262" r:id="rId18"/>
    <p:sldId id="280" r:id="rId19"/>
    <p:sldId id="312" r:id="rId20"/>
    <p:sldId id="279" r:id="rId21"/>
    <p:sldId id="263" r:id="rId22"/>
    <p:sldId id="291" r:id="rId23"/>
    <p:sldId id="276" r:id="rId24"/>
    <p:sldId id="277" r:id="rId25"/>
    <p:sldId id="314" r:id="rId26"/>
    <p:sldId id="301" r:id="rId27"/>
    <p:sldId id="302" r:id="rId28"/>
    <p:sldId id="303" r:id="rId29"/>
    <p:sldId id="316" r:id="rId30"/>
    <p:sldId id="317" r:id="rId31"/>
    <p:sldId id="278" r:id="rId32"/>
    <p:sldId id="264" r:id="rId33"/>
    <p:sldId id="285" r:id="rId34"/>
    <p:sldId id="315" r:id="rId35"/>
    <p:sldId id="265" r:id="rId36"/>
    <p:sldId id="281" r:id="rId37"/>
    <p:sldId id="282" r:id="rId38"/>
    <p:sldId id="283" r:id="rId39"/>
    <p:sldId id="293" r:id="rId40"/>
    <p:sldId id="266" r:id="rId41"/>
    <p:sldId id="296" r:id="rId42"/>
    <p:sldId id="297" r:id="rId43"/>
    <p:sldId id="305" r:id="rId44"/>
    <p:sldId id="267" r:id="rId45"/>
    <p:sldId id="286" r:id="rId46"/>
    <p:sldId id="306" r:id="rId47"/>
    <p:sldId id="287" r:id="rId48"/>
    <p:sldId id="310" r:id="rId49"/>
    <p:sldId id="320" r:id="rId50"/>
    <p:sldId id="308" r:id="rId51"/>
    <p:sldId id="307" r:id="rId52"/>
    <p:sldId id="309" r:id="rId5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>
      <p:cViewPr varScale="1">
        <p:scale>
          <a:sx n="68" d="100"/>
          <a:sy n="68" d="100"/>
        </p:scale>
        <p:origin x="10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F46F11-F9D6-4400-852B-6924A59AB3C5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93E0E3-4432-4B45-8289-4DA9A678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75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7E596A-AD63-4A14-9D83-21FDAD51A932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552B0F-9C39-4137-84AB-67ACA494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0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26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Honor;</a:t>
            </a:r>
            <a:r>
              <a:rPr lang="en-US" baseline="0" dirty="0" smtClean="0"/>
              <a:t> duty; bravely</a:t>
            </a:r>
          </a:p>
          <a:p>
            <a:r>
              <a:rPr lang="en-US" baseline="0" dirty="0" smtClean="0"/>
              <a:t>Home; preserve; resentful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7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armor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75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 excessive and prideful anger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on pic for Part</a:t>
            </a:r>
            <a:r>
              <a:rPr lang="en-US" baseline="0" dirty="0" smtClean="0"/>
              <a:t> One of Audio version of Death of Hector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55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Audio book of Death of Hector</a:t>
            </a:r>
            <a:r>
              <a:rPr lang="en-US" baseline="0" dirty="0" smtClean="0"/>
              <a:t> … click on pic for 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16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8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Fable and myth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21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3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Lighthearted; prestige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Woman; Pandora’s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01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Curious; nosey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62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https://www.youtube.com/watch?v=KlSanUPJTWU		8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52B0F-9C39-4137-84AB-67ACA494D4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8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0069186-6952-4D0A-BC9D-5960DFA87F9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2156E4B-5121-4931-B9B0-CF14C26140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http://www.google.com/url?sa=i&amp;rct=j&amp;q=&amp;esrc=s&amp;frm=1&amp;source=images&amp;cd=&amp;cad=rja&amp;docid=EjUa4yZsXiBxmM&amp;tbnid=naTYkZ3wOufjIM:&amp;ved=0CAUQjRw&amp;url=http://umommy.blogspot.com/2010/09/its-fall-time-for-stone-soup-aka-pasta.html&amp;ei=PfaMUuvgPNHMkQfPxYC4Dg&amp;bvm=bv.56643336,d.eW0&amp;psig=AFQjCNFEoZNea1H8sHIZECs6DevA6nn0Ow&amp;ust=1385056185960115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aofPdMbXzUQ?start=0&amp;end=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Ycalo1z6-1Q?start=0&amp;end=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33032LR6nco?start=0&amp;end=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google.com/url?sa=i&amp;rct=j&amp;q=&amp;esrc=s&amp;frm=1&amp;source=images&amp;cd=&amp;cad=rja&amp;docid=ok7xA08i-ETlKM&amp;tbnid=8kA8WQJf-Ik1zM:&amp;ved=0CAUQjRw&amp;url=http://www.neatorama.com/2012/01/19/10-words-originating-from-greek-mythology/&amp;ei=bbSOUpzbNNLekQeMiYCwDQ&amp;bvm=bv.56988011,d.eW0&amp;psig=AFQjCNGuAldJ-QU89tLokcdJg3INrmEz6g&amp;ust=1385170397297536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584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306234" cy="722864"/>
          </a:xfrm>
        </p:spPr>
        <p:txBody>
          <a:bodyPr/>
          <a:lstStyle/>
          <a:p>
            <a:r>
              <a:rPr lang="en-US" dirty="0" smtClean="0"/>
              <a:t>B. Two types of epic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3652"/>
            <a:ext cx="7315200" cy="35089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Traditional—sprang from oral poetry in illiterate cultures</a:t>
            </a:r>
          </a:p>
          <a:p>
            <a:r>
              <a:rPr lang="en-US" sz="2800" dirty="0" smtClean="0"/>
              <a:t>Literary—epics devised by poets in imitation of traditional epics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67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36" y="2133600"/>
            <a:ext cx="7024744" cy="1143000"/>
          </a:xfrm>
        </p:spPr>
        <p:txBody>
          <a:bodyPr/>
          <a:lstStyle/>
          <a:p>
            <a:r>
              <a:rPr lang="en-US" dirty="0" smtClean="0"/>
              <a:t>Narcissus &amp; Echo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89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06122"/>
            <a:ext cx="3038340" cy="303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38" y="4450080"/>
            <a:ext cx="36642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17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306234" cy="799064"/>
          </a:xfrm>
        </p:spPr>
        <p:txBody>
          <a:bodyPr/>
          <a:lstStyle/>
          <a:p>
            <a:r>
              <a:rPr lang="en-US" dirty="0" smtClean="0"/>
              <a:t>C. Four conventions of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1064"/>
            <a:ext cx="7467600" cy="4763536"/>
          </a:xfrm>
        </p:spPr>
        <p:txBody>
          <a:bodyPr>
            <a:normAutofit lnSpcReduction="10000"/>
          </a:bodyPr>
          <a:lstStyle/>
          <a:p>
            <a:pPr marL="525780" indent="-457200">
              <a:buAutoNum type="arabicPeriod"/>
            </a:pPr>
            <a:r>
              <a:rPr lang="en-US" sz="2800" dirty="0" smtClean="0"/>
              <a:t>Statement of theme and invocation of the muse </a:t>
            </a: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</a:rPr>
              <a:t>a woman, or a force personified as a woman, who is the source of inspiration for a creative artist</a:t>
            </a:r>
            <a:r>
              <a:rPr lang="en-US" sz="2800" dirty="0" smtClean="0">
                <a:solidFill>
                  <a:srgbClr val="FF0000"/>
                </a:solidFill>
              </a:rPr>
              <a:t>.)</a:t>
            </a:r>
          </a:p>
          <a:p>
            <a:pPr marL="525780" indent="-457200">
              <a:buAutoNum type="arabicPeriod"/>
            </a:pPr>
            <a:r>
              <a:rPr lang="en-US" sz="2800" i="1" dirty="0" smtClean="0"/>
              <a:t>In medias res </a:t>
            </a:r>
            <a:r>
              <a:rPr lang="en-US" sz="2800" dirty="0" smtClean="0"/>
              <a:t>(</a:t>
            </a:r>
            <a:r>
              <a:rPr lang="en-US" sz="2800" i="1" dirty="0" smtClean="0"/>
              <a:t>“in the middle” </a:t>
            </a:r>
            <a:r>
              <a:rPr lang="en-US" sz="2800" dirty="0" smtClean="0"/>
              <a:t>of the action)</a:t>
            </a:r>
          </a:p>
          <a:p>
            <a:pPr marL="525780" indent="-457200">
              <a:buAutoNum type="arabicPeriod"/>
            </a:pPr>
            <a:r>
              <a:rPr lang="en-US" sz="2800" dirty="0" smtClean="0"/>
              <a:t>Descriptive catalogues</a:t>
            </a:r>
          </a:p>
          <a:p>
            <a:pPr marL="525780" indent="-457200">
              <a:buAutoNum type="arabicPeriod"/>
            </a:pPr>
            <a:r>
              <a:rPr lang="en-US" sz="2800" dirty="0" smtClean="0"/>
              <a:t>Verbal formulas</a:t>
            </a:r>
          </a:p>
          <a:p>
            <a:pPr marL="6858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a. Epic similes</a:t>
            </a:r>
          </a:p>
          <a:p>
            <a:pPr marL="6858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b. </a:t>
            </a:r>
            <a:r>
              <a:rPr lang="en-US" sz="2800" dirty="0"/>
              <a:t>H</a:t>
            </a:r>
            <a:r>
              <a:rPr lang="en-US" sz="2800" dirty="0" smtClean="0"/>
              <a:t>omeric epithets</a:t>
            </a:r>
          </a:p>
          <a:p>
            <a:pPr marL="68580" indent="0">
              <a:buNone/>
            </a:pPr>
            <a:endParaRPr lang="en-US" sz="2800" dirty="0" smtClean="0"/>
          </a:p>
          <a:p>
            <a:pPr marL="52578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4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9248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III. </a:t>
            </a:r>
            <a:r>
              <a:rPr lang="en-US" dirty="0"/>
              <a:t>“The Ant and the Grasshopper”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467600" cy="4873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000" dirty="0" smtClean="0"/>
              <a:t>A. A Fable</a:t>
            </a:r>
          </a:p>
          <a:p>
            <a:pPr marL="990600" lvl="1" indent="-533400" eaLnBrk="1" hangingPunct="1"/>
            <a:r>
              <a:rPr lang="en-US" sz="3000" dirty="0" smtClean="0"/>
              <a:t>Fables are different from parables in that the details of fables are a symbol as a </a:t>
            </a:r>
            <a:r>
              <a:rPr lang="en-US" sz="3000" u="sng" dirty="0" smtClean="0"/>
              <a:t>unit</a:t>
            </a:r>
            <a:r>
              <a:rPr lang="en-US" sz="3000" dirty="0" smtClean="0"/>
              <a:t>. The individual parts of a fable are not symbolizing many various concepts.</a:t>
            </a:r>
          </a:p>
          <a:p>
            <a:pPr marL="990600" lvl="1" indent="-533400"/>
            <a:r>
              <a:rPr lang="en-US" sz="3000" dirty="0" smtClean="0"/>
              <a:t>Fables </a:t>
            </a:r>
            <a:r>
              <a:rPr lang="en-US" sz="3000" dirty="0"/>
              <a:t>do NOT always state moral in the story text.</a:t>
            </a:r>
          </a:p>
          <a:p>
            <a:pPr marL="457200" lvl="1" indent="0" eaLnBrk="1" hangingPunct="1">
              <a:buNone/>
            </a:pPr>
            <a:endParaRPr lang="en-US" sz="3000" dirty="0" smtClean="0"/>
          </a:p>
          <a:p>
            <a:pPr marL="990600" lvl="1" indent="-533400" eaLnBrk="1" hangingPunct="1">
              <a:buFontTx/>
              <a:buNone/>
            </a:pPr>
            <a:endParaRPr lang="en-US" sz="3600" dirty="0" smtClean="0"/>
          </a:p>
          <a:p>
            <a:pPr marL="990600" lvl="1" indent="-533400"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47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066800"/>
            <a:ext cx="7772400" cy="50292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000" dirty="0"/>
              <a:t>B</a:t>
            </a:r>
            <a:r>
              <a:rPr lang="en-US" sz="3000" dirty="0" smtClean="0"/>
              <a:t>. Symbolism</a:t>
            </a:r>
          </a:p>
          <a:p>
            <a:pPr lvl="1" eaLnBrk="1" hangingPunct="1"/>
            <a:r>
              <a:rPr lang="en-US" sz="3000" dirty="0" smtClean="0"/>
              <a:t>Ant—thrifty, resourceful one</a:t>
            </a:r>
          </a:p>
          <a:p>
            <a:pPr lvl="1" eaLnBrk="1" hangingPunct="1"/>
            <a:endParaRPr lang="en-US" sz="3000" dirty="0" smtClean="0"/>
          </a:p>
          <a:p>
            <a:pPr lvl="1" eaLnBrk="1" hangingPunct="1"/>
            <a:r>
              <a:rPr lang="en-US" sz="3000" dirty="0" smtClean="0"/>
              <a:t>Grasshopper—unthrifty waster</a:t>
            </a:r>
          </a:p>
          <a:p>
            <a:pPr lvl="1" eaLnBrk="1" hangingPunct="1"/>
            <a:endParaRPr lang="en-US" sz="3000" dirty="0" smtClean="0"/>
          </a:p>
          <a:p>
            <a:pPr lvl="1" eaLnBrk="1" hangingPunct="1"/>
            <a:r>
              <a:rPr lang="en-US" sz="3000" dirty="0" smtClean="0"/>
              <a:t>Seasons may equal stages of life OR times of prosperity and adversity</a:t>
            </a:r>
          </a:p>
          <a:p>
            <a:pPr lvl="1" eaLnBrk="1" hangingPunct="1"/>
            <a:r>
              <a:rPr lang="en-US" sz="3000" dirty="0" smtClean="0"/>
              <a:t>How can you apply this to your own life?</a:t>
            </a:r>
          </a:p>
        </p:txBody>
      </p:sp>
    </p:spTree>
    <p:extLst>
      <p:ext uri="{BB962C8B-B14F-4D97-AF65-F5344CB8AC3E}">
        <p14:creationId xmlns:p14="http://schemas.microsoft.com/office/powerpoint/2010/main" val="156514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024744" cy="79906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Aesop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7467600" cy="53308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 smtClean="0"/>
              <a:t>Sixth-century Greek slave</a:t>
            </a:r>
          </a:p>
          <a:p>
            <a:r>
              <a:rPr lang="en-US" sz="2800" dirty="0"/>
              <a:t>born 620 B.C.(?)</a:t>
            </a:r>
            <a:endParaRPr lang="en-US" sz="3000" dirty="0" smtClean="0"/>
          </a:p>
          <a:p>
            <a:pPr eaLnBrk="1" hangingPunct="1"/>
            <a:r>
              <a:rPr lang="en-US" sz="3000" dirty="0" smtClean="0"/>
              <a:t>Remembered for story-telling ability</a:t>
            </a:r>
          </a:p>
          <a:p>
            <a:pPr eaLnBrk="1" hangingPunct="1"/>
            <a:r>
              <a:rPr lang="en-US" sz="3000" dirty="0" smtClean="0"/>
              <a:t>Often </a:t>
            </a:r>
            <a:r>
              <a:rPr lang="en-US" sz="3000" b="1" dirty="0" smtClean="0"/>
              <a:t>thought</a:t>
            </a:r>
            <a:r>
              <a:rPr lang="en-US" sz="3000" dirty="0" smtClean="0"/>
              <a:t> to be the originator of the fable form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4114800"/>
            <a:ext cx="2802837" cy="222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3" y="137583"/>
            <a:ext cx="2929467" cy="408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34" y="2220384"/>
            <a:ext cx="3014811" cy="4529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641" y="953647"/>
            <a:ext cx="3124200" cy="447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137583"/>
            <a:ext cx="3352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pperplate Gothic Bold" panose="020E0705020206020404" pitchFamily="34" charset="0"/>
              </a:rPr>
              <a:t>Various types of Aesop’s fables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4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024744" cy="838200"/>
          </a:xfrm>
        </p:spPr>
        <p:txBody>
          <a:bodyPr/>
          <a:lstStyle/>
          <a:p>
            <a:r>
              <a:rPr lang="en-US" b="1" dirty="0"/>
              <a:t>V</a:t>
            </a:r>
            <a:r>
              <a:rPr lang="en-US" b="1" dirty="0" smtClean="0"/>
              <a:t>. “The Lion-Makers”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0"/>
            <a:ext cx="7467600" cy="350897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Indian</a:t>
            </a:r>
            <a:r>
              <a:rPr lang="en-US" sz="3000" dirty="0" smtClean="0"/>
              <a:t> folktale (and fable)</a:t>
            </a:r>
          </a:p>
          <a:p>
            <a:r>
              <a:rPr lang="en-US" sz="3000" dirty="0" smtClean="0"/>
              <a:t>Part of a collection called the </a:t>
            </a:r>
            <a:r>
              <a:rPr lang="en-US" sz="3000" i="1" dirty="0" err="1" smtClean="0"/>
              <a:t>Panchatantra</a:t>
            </a:r>
            <a:r>
              <a:rPr lang="en-US" sz="3000" i="1" dirty="0" smtClean="0"/>
              <a:t>, </a:t>
            </a:r>
            <a:r>
              <a:rPr lang="en-US" sz="3000" dirty="0" smtClean="0"/>
              <a:t>a series of frame stories </a:t>
            </a:r>
            <a:r>
              <a:rPr lang="en-US" dirty="0" smtClean="0">
                <a:solidFill>
                  <a:srgbClr val="FF0000"/>
                </a:solidFill>
              </a:rPr>
              <a:t>(a literary technique that </a:t>
            </a:r>
            <a:r>
              <a:rPr lang="en-US" dirty="0">
                <a:solidFill>
                  <a:srgbClr val="FF0000"/>
                </a:solidFill>
              </a:rPr>
              <a:t>sometimes serves as a companion piece to a </a:t>
            </a:r>
            <a:r>
              <a:rPr lang="en-US" dirty="0" smtClean="0">
                <a:solidFill>
                  <a:srgbClr val="FF0000"/>
                </a:solidFill>
              </a:rPr>
              <a:t>story within a story, </a:t>
            </a:r>
            <a:r>
              <a:rPr lang="en-US" dirty="0">
                <a:solidFill>
                  <a:srgbClr val="FF0000"/>
                </a:solidFill>
              </a:rPr>
              <a:t>whereby an introductory or main narrative is presented, at least in part, for the purpose of setting the stage either for a more emphasized second narrative or for a set of shorter stories. The frame story leads readers from a first story into another, smaller one (or several ones) within it.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9553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024744" cy="722864"/>
          </a:xfrm>
        </p:spPr>
        <p:txBody>
          <a:bodyPr/>
          <a:lstStyle/>
          <a:p>
            <a:r>
              <a:rPr lang="en-US" dirty="0" smtClean="0"/>
              <a:t>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186108" cy="350897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We know very little about them; they are _____________ characters.</a:t>
            </a:r>
          </a:p>
          <a:p>
            <a:pPr marL="68580" indent="0">
              <a:buNone/>
            </a:pPr>
            <a:endParaRPr lang="en-US" sz="3000" dirty="0" smtClean="0"/>
          </a:p>
          <a:p>
            <a:r>
              <a:rPr lang="en-US" sz="3000" dirty="0" smtClean="0"/>
              <a:t>Unsympathetic character: the eldest 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369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Quiz: “The Lion-Makers”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en-US" dirty="0" smtClean="0"/>
              <a:t>1</a:t>
            </a:r>
            <a:r>
              <a:rPr lang="en-US" dirty="0"/>
              <a:t>. From what country does this folktale come?</a:t>
            </a:r>
          </a:p>
          <a:p>
            <a:pPr marL="68580" indent="0">
              <a:buNone/>
            </a:pPr>
            <a:r>
              <a:rPr lang="en-US" dirty="0" smtClean="0"/>
              <a:t>2</a:t>
            </a:r>
            <a:r>
              <a:rPr lang="en-US" dirty="0"/>
              <a:t>. What do the four friends want to do?</a:t>
            </a:r>
          </a:p>
          <a:p>
            <a:pPr marL="68580" indent="0">
              <a:buNone/>
            </a:pPr>
            <a:r>
              <a:rPr lang="en-US" dirty="0" smtClean="0"/>
              <a:t>3</a:t>
            </a:r>
            <a:r>
              <a:rPr lang="en-US" dirty="0"/>
              <a:t>. One of the four men lacks learning but has what?</a:t>
            </a:r>
          </a:p>
          <a:p>
            <a:pPr marL="68580" indent="0">
              <a:buNone/>
            </a:pPr>
            <a:r>
              <a:rPr lang="en-US" dirty="0" smtClean="0"/>
              <a:t>4</a:t>
            </a:r>
            <a:r>
              <a:rPr lang="en-US" dirty="0"/>
              <a:t>. What do the three learned friends decide to do along the way?</a:t>
            </a:r>
          </a:p>
          <a:p>
            <a:pPr marL="68580" indent="0">
              <a:buNone/>
            </a:pPr>
            <a:r>
              <a:rPr lang="en-US" dirty="0" smtClean="0"/>
              <a:t>5</a:t>
            </a:r>
            <a:r>
              <a:rPr lang="en-US" dirty="0"/>
              <a:t>. After warning his friends, what does the fourth man (who lacks learning) decide to do?</a:t>
            </a:r>
          </a:p>
        </p:txBody>
      </p:sp>
    </p:spTree>
    <p:extLst>
      <p:ext uri="{BB962C8B-B14F-4D97-AF65-F5344CB8AC3E}">
        <p14:creationId xmlns:p14="http://schemas.microsoft.com/office/powerpoint/2010/main" val="34688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438400"/>
            <a:ext cx="3313355" cy="128643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Literature Unit 5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4114800"/>
            <a:ext cx="3309803" cy="1260629"/>
          </a:xfrm>
        </p:spPr>
        <p:txBody>
          <a:bodyPr>
            <a:normAutofit/>
          </a:bodyPr>
          <a:lstStyle/>
          <a:p>
            <a:r>
              <a:rPr lang="en-US" sz="2500" b="1" i="1" dirty="0" smtClean="0"/>
              <a:t>Folktale and Epic</a:t>
            </a:r>
            <a:endParaRPr lang="en-US" sz="25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28600"/>
            <a:ext cx="3962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/>
          </a:p>
          <a:p>
            <a:r>
              <a:rPr lang="en-US" sz="2600" dirty="0" smtClean="0"/>
              <a:t>*Bring your literature book </a:t>
            </a:r>
            <a:r>
              <a:rPr lang="en-US" sz="2600" u="sng" dirty="0" smtClean="0"/>
              <a:t>and</a:t>
            </a:r>
            <a:r>
              <a:rPr lang="en-US" sz="2600" dirty="0" smtClean="0"/>
              <a:t> your composition book to class each day! </a:t>
            </a:r>
          </a:p>
          <a:p>
            <a:endParaRPr lang="en-US" sz="2600" dirty="0"/>
          </a:p>
          <a:p>
            <a:r>
              <a:rPr lang="en-US" sz="2600" dirty="0" smtClean="0"/>
              <a:t>*Be ready for a quiz over each night’s story.</a:t>
            </a:r>
          </a:p>
          <a:p>
            <a:endParaRPr lang="en-US" sz="2600" dirty="0"/>
          </a:p>
          <a:p>
            <a:r>
              <a:rPr lang="en-US" sz="2600" dirty="0" smtClean="0"/>
              <a:t>Be ready for an exciting tale each class hour!</a:t>
            </a:r>
          </a:p>
          <a:p>
            <a:endParaRPr lang="en-US" sz="2600" dirty="0" smtClean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385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7024744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109908" cy="350897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Knowledge is useful, but if it is not guided by common sense, it can do more harm than good.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“Science is a first-rate piece of furniture for a man’s upper chamber, if he has common sense on the ground floor.” </a:t>
            </a:r>
          </a:p>
          <a:p>
            <a:pPr marL="6858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	Oliver Wendell Holmes Sr.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541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IV. “The Tortoise and the Osprey”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23652"/>
            <a:ext cx="7620000" cy="350897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An African folktale that blends two folktale genres: ________ and ________</a:t>
            </a:r>
          </a:p>
          <a:p>
            <a:pPr marL="68580" indent="0">
              <a:buNone/>
            </a:pPr>
            <a:endParaRPr lang="en-US" sz="3000" dirty="0" smtClean="0"/>
          </a:p>
          <a:p>
            <a:r>
              <a:rPr lang="en-US" sz="3000" dirty="0" smtClean="0"/>
              <a:t>Tortoise’s foolishness illustrates a moral AND accounts for the </a:t>
            </a:r>
            <a:r>
              <a:rPr lang="en-US" sz="3000" dirty="0" err="1" smtClean="0"/>
              <a:t>criss-cross</a:t>
            </a:r>
            <a:r>
              <a:rPr lang="en-US" sz="3000" dirty="0" smtClean="0"/>
              <a:t> pattern on a tortoise’s shell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264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3276600"/>
            <a:ext cx="4170968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961507"/>
            <a:ext cx="2600325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32881"/>
            <a:ext cx="3581400" cy="26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024744" cy="722864"/>
          </a:xfrm>
        </p:spPr>
        <p:txBody>
          <a:bodyPr/>
          <a:lstStyle/>
          <a:p>
            <a:r>
              <a:rPr lang="en-US" dirty="0" smtClean="0"/>
              <a:t>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23652"/>
            <a:ext cx="7467600" cy="3508977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Kamba</a:t>
            </a:r>
            <a:r>
              <a:rPr lang="en-US" sz="3000" dirty="0" smtClean="0"/>
              <a:t> = a stock character (the idle dreamer)</a:t>
            </a:r>
          </a:p>
          <a:p>
            <a:r>
              <a:rPr lang="en-US" sz="3000" dirty="0" smtClean="0"/>
              <a:t>Tortoise’s wife = a ________ character</a:t>
            </a:r>
          </a:p>
          <a:p>
            <a:r>
              <a:rPr lang="en-US" sz="3000" dirty="0" smtClean="0"/>
              <a:t>Osprey and Chameleon reinforce Tortoise’s foolishness.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57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024744" cy="799064"/>
          </a:xfrm>
        </p:spPr>
        <p:txBody>
          <a:bodyPr/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_________________ because Tortoise finds the silver lining in his situation; he now feels that he has ______________.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3578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886" y="1028836"/>
            <a:ext cx="629795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pocketfullofliberty.com/wp-content/uploads/2014/06/Starbucks-Sig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45410" cy="738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52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cdn.business.transworld.net/wp-content/blogs.dir/1/files/2013/07/the-north-fa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0"/>
            <a:ext cx="474133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20" y="-161407"/>
            <a:ext cx="4481220" cy="2989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99" y="2667000"/>
            <a:ext cx="9268477" cy="64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findyourparadiseathome.com/images/bg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1" y="-29570"/>
            <a:ext cx="12637743" cy="6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amazing kitche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879216" cy="630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7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-9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4" y="482554"/>
            <a:ext cx="3087597" cy="367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data:image/jpeg;base64,/9j/4AAQSkZJRgABAQAAAQABAAD/2wCEAAkGBxQSEhQUEhQWFhUXGBoZFRgXGBcXFxoVGBoWFhcXFxcYHCggGhwlHBQXITEhJikrLi4uFx8zODMsNyotLisBCgoKDg0OGxAQGiwlHyQtNywtMSwsLDQyLywsLCwsLCwvLCwuLCwsLCw0Lyw0LCwsLCwsLCwsLCwsLCwsLCwsLP/AABEIAP8AxgMBIgACEQEDEQH/xAAcAAABBQEBAQAAAAAAAAAAAAAGAAEDBAUCBwj/xABKEAACAAMEBgQICgkFAAMBAAABAgADEQQSITEFBkFRYXETIoGRFjJTcpKhsdEHIyQzNEJSssHSFBVUYnOCk6LiQ6PC4fBjZLMX/8QAGgEAAgMBAQAAAAAAAAAAAAAAAAECAwQFBv/EADgRAAECAwMICQQCAgMAAAAAAAEAAgMEESExcQUSMzRBUYGxEzJSYZGhweHwIiMkU0LRQ/EUFWL/2gAMAwEAAhEDEQA/ADHS2ljJXDE0rQ90DU3XO0g0pKFd8wjv6uEbmlLMJs+VLaoDYEjPPjFo6h2ckFmckebTDhTGOdEjxjFc1osH9Lc2BLtgtc42nlVDY1ptpySV/UP5Ybwntv2ZXpt+WCltR5Bxvze8e6G8CJGHXmYcR7ooz5rePnFXUkdx8fZDHhNbt0r0m/LD+Etup/pek5/4wVrqXZxkZgPnA+0Q66nSftzD2r7oi505sIU2/wDXG/OQn4SW3fK7390Iax277Uoen7oLvBCR9qZ3j8sd+CUje/pD3Qs6e3hOuTdzkGnWG3bHk9zxy2sNv+1K/vgz8E5G9/SHuhHVKRvf0h+WDOnt4RXJ25yCzrBb/tyu54Q09b/KSh2Mfxg0OqUjYX9Ie6OfBCT9qZ3j8sLOnt4Us7Ju4oN/Xtv8rK9FvfHX68t3lZfoN74MhqlI3v6Q90MNUpG9+8e6Cs9vCM7Ju4oMOntIeUlei3vhHTVu8tL9BvzQanVOR+/6XvEIaqSP3/S/6gJnjtCA/Jo2H5xQT+ubd5dP6Z/NC/W9u/aE/pn80HA1Ws/2W9JoXgxZ/st6be+Ck72h84I6XJ3ZPzigb9aW79oX+n/lCbSdt/aR/T/yg7GrFn+wfTb3wvBmzfYPpv74WbO9ofOCOmyd2D84oB/WNt/aR/TH5oQt9s/av9se+D8at2byf9z/AJo6Grlm8l/c/wCaDNne2PnBLp8n/rPzivPn0jawKm1H0By3xYsOmrQrC9PL7aXQMIOTq5ZvJD0n/NFbSGgLOsuYyygCEYjF8wCRthkTYFS/54IEWQc6ghn5xWpoK1tNkq52121yJH4QoranH5KnNvvGFHZl4hdCa43kLkTLAyM5rbgSsS0/SZHMffWC2sCVrHyqR5w+8ILBGEaWJiOS1R9DCwPNdVhVhCHpFiyJRDbbaklC8xgiDMsaDGJjAp8IFncpImBDMlypoeag2rvI2jMfzQIWtorWOzWlismaGYfVoVNBtAYCo5Rb0jpKVZ1DTnVFJoC204mncDGVoe22O2Os2UF6WWDQUuuobA1XI7q4gVO+NqfIRwA6KwBwvANj2iBJZPhbY/2iX3n3RtVgM1SsktrVpENLQhZougopAF6bkCMMota/2x1lSpMs3TPmCXUYUXCo7SV7KwJq5bNcbHLYq04E5G6GcV5qCI0tHaTlT1vSZiuBgaHEHcRmIg0ZoKRZ5YlpLU4dYsoZmO0sSPVlAzpqyLYLXZp8gXEnP0c2WPFNaYgbMyab14wJo0n2gIrO5oqgsx3AYk90dS5oYAqQQRUEYgg5EGKOn/o1o/hTPumAfVLTUyyJJW0fRp1TKfMIwJBU7hUYjZWo2wJVR/8ArCX0vQ3x0l29c23d/KOdIaRlSFvTnCKTQFsq0rT1QNg10yD/APVw745+ElgJEknIT1J24ANXCBC3bHrDZpriXLnIznJRWpoCT7I0xA9oLStinzbtnRb6i9XoglBgtQ1P3hBBWBJdQoaFWBNPDwxMKsCaUVdJj4qb5jfdMWor28VlTB+433TEH9UqcPrjFUtTfoy829phQtSz8mXzm9sKNMnoGYBOd1h+JWLbfpNn84feWCxYF7YK2iR5w+8sFYWMo0z8RyVsbQwsDzK6Q74ciFSEVpFqypoytP6Z/RVR2lu6FqTGXHoxTxiNuNPXwjZFN1PZDmVuIMOiSAtHzZdq0lLn2RCJctGE6ZduKzMCAKbTiO7hBtEwkEDAADsAh1ljt4QUQg3U9flek/4w+9Ni7rloZ7RJBlfPSmDy+JGa89o4gQUiWBsr3Q7cF9kGahA9j16kXaWi9Jmrg6FGPW20oMuBpFOU7aUtMl1Rlskhr15hQu+GC9oApsFa5wd26XIpfnrLw+s4Wg7SIks82WygpdK7CtCvYRhBmp1WTp8fJrR/CmfdaMjVnR0ufoyTLmreVlPMG81GB2EbDBk0oHZFCdbJKNdabLB+yXUN3VgokgPV3RE2zaRCTSXUSXEp9jICtBzFaU2cqRf+EpgsiQTkJ6k8gGrBpNkjBhQ7jgaV3GIXpTrUpxpT1wiEIcsWuNkmzFlyixdyFUCWczBHSGEtcwo5gCHVgcoSE8IRwZoGBIrzEdqYEJ6Q9IYmEIE0ohtXiN5p9hiWILb82/mt7DEXdUqbOsFS1M+irzb2mFC1L+jL5ze2FGmT0DMAieH5D8Sse3mlos/nj7ywXgwG6U+fs3nj7yQXVjINNExHJaI2hhYHmpKwg5GUR1h6xbVY1MJo2j8I66QbFiCsPWHVCmvLx5Q6z6ZCIIRgqhTm08I5NoMRQjBUoQVrVOlvpCQltPyYSyUBJEszSSOvywHdvMEOgNFSbM0yZZ6hJoFEDVlgitWXnz2RBpe2WR5gs1puFit8CYKLjh1XNKNyMY2oqqs+2S5DFrKrL0ZJqL58YKdvPcBzKQtLXTSs0tIslnNybaCQXriqDOhGI24jYpjuX8H9jVLpQu212ZgxO0ihoOVIz9c0eTOs1tVSyySRNAzuNhX1tjygisWsVmmS73Ty7tK1ZgpHNTQgwxbehD+gzMsFtWxlmeROUtIvHrIVqSvLAinmnfF/4SAp0dPIGPxf/wCiRnWK1nSGkpc6WD0FlUi/QgM7VGHaa8lrtEaPwh2VmsM66K4KSBuV1J9QJ7IexC0rB8xL/hL9wQPfBqfkI/iP+EX7Jp+z/ocuaZqACUAwvC9eVbpW7nWo3RU+DmQy2FLwIvM7DzSaA+qIoWbN0TJtOlbSs9LyrKlsMSKG7LFcCNhMXNTjctFrkS3LyJZTo6m9dLA3kDbsP7YpT9DSrXpS0pOvXVlyyLrXcbssY7xjBfozRsqzp0clAi54Zk7yTiTCQrZhAwoUCEjFe3fNzPMb2GJ4gtgrLcb1b2GIv6pVkPrDFUtSvoy+c3thQ2pZ+TLzb2wo0yegZgE57WH4lY2lvn7P54+8sFYMCemT8bZ/PH3lgg0ppFJEp5sw0VRjvJyAHExj/wA8ThyV8bQQsDzV0GHBjypfhFtHSliiGX5PIgcHzrxy5RrTNcWnTKyHAQU6pArkK3we3LCCLFEJtSFCXlnR3ZrSBZtXoFYcRXsc0sisRQkCv/VCcInBi0GtqoIoaFdwmhhDFoaiuXmgEDfhyJyrzOHOHaYK0zO4Z03ncOcVDpOR04s7vLvMhqrEA5qVFDvqcOEaHUlS6PSnKpY8s2YwwELNtVgk2kDppSvTxSRUYk+K4zy2GLVksqSkCSkVFGQUADiefGOpVcS5qa7ycNg3dwESVhIXJFcDkc4xn1TsBa88iWDsFSoJ4KCAe6NqKtvlN1XChxiGTbTHEd544KRWlIYQr9gsqS0VJaKijG6oAAx3DjDzGBHae7bFfRlpvyxjQ1uivjELX10pXjXKLNBnsGA4mJIWFP1PsVQ5s6XjicwvoVu+qNYCmAwAFABkBuEItvhiYiUKBLFLWY00IBMYAM/1iBSgJ7B3RNWFWGrCQkTCrEUyYFqWIAGZJoAOceM6b0zPmTpj9MzKHa5cc3QlTdoqnKlMaQiaKTWudcF7WDEU89VuR9hgB1C1onTJokTmvhgSjHxgVF4gnaKA90Hs3xTyMJ1xQ3rBUdSvoq829sKG1J+irzb2wo0SegZgFOer/wAh+JWLpr52z+ePvJGZ8KtoIlyExuszMeagAffaNXTI+Ns/nj7yRd1v0F+l2covzim9L84AgqeBBp3Rj/zxOHJXxdXhcea8XEHOourLdW2O4RVYXFFKsThR9ymoFMSa7IF9B2ETZ6o/VUVMwnYq/a3CpA7Y9m1ZW7KmMvWBJKqBtpkGyY7KjZTsuosiuy3rsIIzBFCNuRiQRk2V55ZZloCyxdIugHC83VBYgZUGe8xlrr5ZTNaUpdqZMq1UkZgbe3KEaC0qTWlxo0VRWTGZp3SQkSi1euaiWN77MNwzPKMy163Sgvxau7bARcA5k49wMCdtt7z5jPMpuUAmigYXQDs29sY484xjTmmpXSlMmRIjx0go3vQnb5M1WLTTfLGt+tatnjtBj0/4ONJPPkv0vWaW10TDizAitCTjUeykDVn0Y1qboFwLg1YioUD6xHOnaY9G0HopLLJSSmIXM7WY4sxHH3ROUjPisq7/AGoZSlocCLmsPsr8OBEiyCeHOJFmUwUV4xrAXNTS7PtOENLxaoyH/hDlGbOHmYdVc9sSohZcyTfS+GPWJvq2ChhhQreUAilNtdtc4d7aqsqtMSjgNLF7Hc4BOJFcq44kbIWkqSVeYGAYqSyljdJVcDn1SKDEZjvjzGda3muWmtfdgM8rowAA4fjGWamRBF1q3yUiZkm2gC9WrCMBerusYlIJU6t0GiTPGAUnBX2ilaXsRSlaUgyvRKFFbEbVqomJZ8F+a4e6ekV7ZO6OW7kVCKzEDM3QTQd0T3oqaSmKJZD4KxVWNC3VZgrZA7CcdkWKii8r1v09Pnt0c1TLlg3lWhUlTiCwPjGhHCBpa1ruOBGBG7lHvc3R8i0y2vqs0NVlVmD0woCtK3MKeLTZWpgY0pqRZ5dmZ1lN0lVFL5ZqEhWu3R16jEC6D2wFisY8Cw+O1AOrNuWTa5E1sFDEPQZXlKk0/mr3x7U4gE1f1ClsivOmFusGUICoKitVa9jjhlTKD18ogeqguzn1WdqSPky+c3thR1qUvyYec3tho1SegZgETp/IfiVjacPxkjzx7VgktlqWUjzHNFQFieAxga0748nzvxWClsailRt5RkOnfw5K+Lq8LjzQHqfoRhLefMUiZPYlFFaiXizErkQxIwOHi76Rh274QrTJnTEkLLRVcihDNULVaGrU7RQ4DGDjWXWD9ERpkwrebCRKrU3hhfY7hWuHecI8k0fYxaGYsTUkliKZkk7sok+IGNLnXKMtAMV2aArektdbbaFZJs/qMcVVUUUrUCoW9Qc4saG0YJYvEgscqZUO4xmaY0N0YvJUrtrmONd0S6v2uh6Jjg3i8G3CMkw4xoOdCNm1daUhtl4+bEbbsRJHcqUzMFRSzHxVGZpj7Nsbmrurqz5SzZsw0aouILtGBKsGY1riNgEbTyZFjFZaAOytVnLG7LUXmZ2NSFGGApUlRhnGKDk5zqF5sWmZywxlWwxU+StaA0StmlgGhmNTpG3nYo/dFaAdu2CGzyqYnOAPVu0PabSs2YzhF8VTVccCpfZU1B6NcACL1TBXp20uoVUKhnN1b1aHBmalMyACeyO0xoaKDYvNPe57quvK6nWx5k7oUSYFXGZN6gXeEAapY8hTjFifaCouylBY7Wrd5mmJjM1UtAMoy+l6VkJRnpSpGIFT4xAYCvAxft88Iq43QaCvE0UDtJiVa2qBFDRSG2CUlZrreALMclG84nAduyONHNW+xe+WNQNipSihRuwOO01gTn6MDlmLlypGChWdadYVd2qDhnhgcKRPZdITKBmlspc9S8UPVqKAlKE5k7e2IiIdqm6HQVBUOnLNLedcabOWZNDD5x1l0IoVAoUrQ5U7YD7ZY3ACzFuvQsh2GlVvKd1Rke0Ywb2ms6stpbs4NL4UCXmGNaMSBUCozNIxtOaImsEcu8ybeJClRdKkKHS8KqhN0MKmlRxJjJNQTEHeLvneujITAgvA2G/++CHV64HjDeMsdoO3uixYNJTgoMua613EEUqaUVgQMNwiATlJKE0YZocHHNTj2xzONLqjCppyABJp2CnbHHDnsNBUFelcyHEbU0cFPNYs15mZm+0WJbsNcOykadh0taS6L0rMCQoU3Bnve7XDOpJyjvR2rM6YVAuqDjUliabGwBBBqKGsVJElJdodLQ6qZVaK6GYjtiCMDnSlPO4Rcxsw1wLqgFY4r5R7C1oaSNwRINJWaQ6XZcyVMUCqzZjSwEJukBLxvhcTQCmEVl1qvzgZ1ejOBILKqEE0IUGrpgCSwrwphAyzlmZyKFjWlS11clQE50FB3nbEKzSx6o6oNCc60NCAPVWLnz7876bgs8PJMLM+u8+S9aLRyxjB1MtQaR0ZPWlEj+RiWSnClV/lMbpMdMODmZw2hcB8Mw4hadhVHUr6MvNvvQo41LPyYec3th41ymgZgoTusPxKxtP+NJ878VgnnNdVjuBPcKwL6weNK878sFwEZDp38OS0RdXhcea+e9JWmdaZjTJrFnIBxwwpUBRkBTIRtaBsZRLxzbMbqEiDHTWoyyqzbOHcYXpRoxCihXo8Km7QdXdypGF6thBFCDuIOIMYMoxXgZlLDtXXyRDhn662jYuTRgQcjUEe0QHW6zGTMI3YqeGw/wDt0Fk0FWvKKg+ONuGTDed4jK1klBkSYMaGnYf+x64pkIhZEA2O5rZlGGHwy7a3kjz4O7dfEwVwZUmKP3ussynckX9Y5V6awbFWSVhvWXNLTl7ihI3Y7I851c0/+hdG1ws3WIFaC43HiceyPRdSbRLtqvaJ0uXfLsrAYABVQpeFaNgW6zbsKR1YAo3N3cl52doYmdvFTjRUJFgHjveExnN0ocUcVaikm6Q2O3ES17CSy6Xl2hCj0ZhmpUhgR+4RFDWPSkpGW+1xzQ9G4VWcAgXGxNQcg13AbYyE05JElyqPcN51Vh8WDevkB0BABa8AK4cBhFmbQ2LNngi3grCBJDTJopKLOtFIDv1WcsQv1SyHDOm3dGzI0oJt+zzxemKCx6uBS9QHKlaEVAwqTSACTanWaru8iauOLTiLq4Dx2Bu0wyAMbknSQKTFa1ylZqETJd28pBFAWUi+BdIPVGZiIqFMhp21O9adquyTMNRdmUAVFczCAKBZd00rXG9x4RzYrAJ6zC8uahIpem9e6oN2i32IrgxyFKxScSHUD9MZ5jgENJvqAozVZcpqKCN+NcYI9DzpRElZQvpU0q16oGJZi1bxBauJr3Uhhtvck5/012+gWPP0Q1rny7OjtLsyy+lnGXRL95isteqBiwQsTlQ8oKdH6sWaQjJKQqGFCb7lu9iYl0XZQk60UFLzSyKCgCiWiBRyKsf5o04vAAVJQzpDVkzVuVRVFADdBIUGpEtfqHLrVO2lIwNaNVOgTppIeYFU3xgXAzLLlhhiNkHn6apYopDOPGA+r5x+rwG2MXXLWSVZJD3iDNZSJcuuJJwqRsUVqTFEaXhxB9QWmBNxYPUNm5D+ousS2slCtxko10X2vKcK9UhBQ7Su0bcYyNaZg/SpxQXlLY3TtureOOeNYEtWloWYEgmqihI6oulst5IB5Rtqdoy2Ry5+YB+3S5dzJcmW/eJvFyr9MXNENBSpbbwCqdp3nDtidQFG4DfEMiQRQ1oVLDLAqzXvdHZF41YUVcRe2n7VOGNK7457gDYLl1mkgVN6JdRqmdNI8Xo1r5xaqjuDHtEGbRkasaPMmT1sGmG8w3YAKDxpnGtMyPIx3YDMyEAdy8jNxBEmHOG9Z2pf0Yec3th4bUr6MvnN7YUb5PQMwCzTw/IfisXWPOV5x/4wYCA7WT/S84/hBerRkOnfw5LRE1aFx5qWsD+sWronnpJZCTcjWt1wMBepiCBke+uFN29HLNE3sa8ZrhYqIUR0N2cw0K8rdCpKsLrKaMpzBGz/ALimyUckiqkjClQDQdanPCNDSMxZk6ZMTJnYqc6qTgeRz4VjM0hpAyqC4WLZUyJ3c48+1n3CyHavZdJ9lr4tm1YmsstlmhthAp2Zj/2+N34OLRNW1qJYYo4ImYVUC6aM2wUNO+DZtUpaWeU09Q8xjKEwM1EQs6XwqUxAW9iTWgMU9FTV0XPmWWZUSHcmU5xHWCkLXeBQEZ5HbHchB0KG0P2WWLzEy5kxFcYWNvogbXKzPKtk0Pta8pGC3TioXcADSmykVZemptMSG4mqtTi6FWbtJj07W6WlAWumXOFKmjKHVcCMc2Wn9PjAV4HtMdhKPR0u4TQaAkE0vrX7Jz3iLlhoobPpySU+M/SVcHJJtVIxrQvUrmdu2IjpazqL0tJ98CigzFugcTiTjjhSIrXqrapZA6IuCKhpZvqRw2+qKY0JaKFuhmBQCSSpUACtTU+ae6BJFWq1qE5ZhZJYelVdwrnA+LemE0BBzamWAgkk6b6CWGYqCGVkHVUhHDAsw8UrU0JBFK43YAdSlraVFaVIzFVGeJB6u7MH2mN7TlnpLM6tDJZbvVXFVIWYCUwBN7bnhiYwOc9sagJXaZDhvgBxA8OGxeg2LT6u2FA5UUqwKNndZWQkU8aorXARsWW2B1VgahqhTTBqVqw4YGm/DfHmNlkdfpEHjMZplmTiXIBlhLoIF5TUrgKiu2NHRdumXyt6cGRaVPWTpCReBAckAEhQRvEWMm6da75f3qiLIj+Jod1vkdyINNa8WWyzGlzS94KGF1SwIYVUAjAHnSPHdK2trbaZs8i4rNVjmEUAACu00A9caetFlefaC5KgBEUkfVuihWmZI4w06xUktLl7jzJ21O85RGPPNAAabT5K2VyW8uLogsHn7JTZYlKgljxKldt7CrKTvIqeYiSz2iigMCKbaEqRsYECmMSMBMXA8qZgjnt4c4oqplihZ5YG0APL/lLAlRwOUcoUe2hvXfNWOq26i0ywpU5bTGzqXZUnTXMxa3FVkU5CpYVZdp6oOOVIwpcnaSX3VpTmAMO2C/UMLSf9sstfMu9SnC90nbWLZFrTGosmVHuEsTvoEVmOWOB5R1HEzI8o7brl5Vt4WfqYPky829sKG1LPyZebe2HjRJn7DMApTusPxKxNY/8AS84/hBXWBXWMfN+cfZBVGQ6w/hyV8TVofHmnrAvrfpWg6BDi3zpGxfsczt4c4v6xaY6BaKR0jZV+qNrH8I8ytunEBNKzG20yrtq3ujPMxXn7cIVO3uWuQloYHTxzRou71pFqYnAcYKtUdVjMdbRaEIRMZKMMSxFOkYHIAZA47d0a2qmrKS5cubPQNPIDG9iqE40Vcqj7WddsFYhSkh0Zz33qc/lUxR0cKwb96qS7AA4IY3ReohxALUFQTiMART94xFbNCSJslpDywZbVqNxON4E4gjZuiay2wO7r9k4cRkWG8Xgw7OIiedPVBViBu3k7gMyeAjqBcSq801fsk2X+lWFzemWdlmSCfrLUlcf3hgfOMdppb4mY4IKoczXC8a3WvHqkVIpSgJHaV6U0ZNmTTPkKqTDKaXWY1MyChIUNivWw4iAy26oTpaX5azBO8VghLAoMAFejBsAOrMHAUpU0hlLFa9+ca7VzOtjSwwUk9S+SCAbtSxGVGPWzpTAnDZPZpJnrOls7gzJZljatCxZWpmMxWp2xVslgmyRLaYUl7FW0SVRmxyCy5hZztwXYIJbOolCr35cumDuqSqCpP1516nNa4CHQqC8n0E5lWlQR1g109UscDRgKEUGBqd0GmldHLNE+STLXAi8pK9dmD3f37tKUwzgWsmh5q2r4ms9A2E2XeKEGjXiyjA8DtgxtrzGvtLLFW+NUXQyF5gMsK90YUF4cCoNI50zZEBXbkjWDRQyrawuDry26qzDKYsrvTEqJV43QoAFVBx2xDO00iiZeX4lKFFmfPtcAKgn6stmqaZ4ZCsWNIu74yg0pEUrfYJdEqgv9FTrOSxIAIHEiPPNJ27pWol7og1VveOxoBVztIp/4UhQ4ZeSnEithtqTdz9vJaVi0t0k6YHGExiVNKDddI5ZReQtLwPWTIEAll3Xh9YcRArHof6hnhEmSh08p1DJSgmqrCoDAmj03g14RGZlD1mCu8eoVkjlJp+iKaHYfQrOlspqykGuZFPXCE5TheB2Z+rdEdvk3EMyZIe6CAWaWVxJoBV6VjL/XagAJLw3YAdwBEYhKRHWhpXTdPwG3vbwtWlIl9EStOoTVf3a5g7htBgj1OnFbVTY8tgeakMvtbvgTsOllc3bhXuI9/qgz1M0a7Tv0gkCWgZFG1nal48AAKcyd0Wy8KIJgZwoduCyzseC6UcWmoNgxRpDUjqFHZNy8sDasrU0fJh5ze2HhanfR/wCd/vQ8aZPQMwU5w/ffisTWTKX53ugsECWs2UvzvwgqnKxRrnjXTd86mHrjGdYfwWh+qw+PNeG6y6Ye0TnqerU1pkaZDkBgOUSam2VHttmRx1TMF7dhiAeBIA7Y50LqxabSWEqXW4aOzG6obcSfrcI9A1W1UayS2M4p00x5YWhrdRHV2oaZ9UsQNiRa1obYFRFil57ti9IEVdJ2gqAqeO5oDnQfWfsHrKjbFiXMDCqkEHaCCO8RndEZ7l6kSgAopgXoSSa5hK0ypWm7OaqUFikdK+FVkyhcBBIMx8AwvDG4t0A72r9nHXlWdFNVUA76Y98ZundLybDIMxxRVoqItASdiqP/AFI8e03r9a57VEwyU2JLNKc38Zj6uEOtEUqvcLXKLiizGl8VCV/vUxlTdCTWzt1ppuXoFPpCVWPF7Nrhbh4lpnH+/wC8DE9r1l0haR0Tz5jXsBLRQrNvwlLWnOI54VghP3Iu1q1is9hrLsN17U2EyeT0rqNxmNW8+OWQ3bIDbCEtFppbrQQxU3pjm8AwFVl1OA45gZUrjG1oj4OLVMQM12QdhmdZ+xFwXtNeUWrT8FcxBUWmTnUtMVgB3kgnnEDU4K1gYwX28vdZGiH6N0CWmWhBpekAsTTElpkxQioBUkAHAGoMbVj0kjheiVmQXmlyzjNYS3UTAq08fo7rgDO9M3QNaYs8qzqZcqabS5okx1FEArUSZOdWYgVIyC02mOdPoZU6XJBAezyz0hQkATyHd7pGPVBRf5IqexrusLldDe5p+kn6t/P+kdaJtQm2w2acKhJKzJIIIqrCtGlnxCFmKLufVOykYWvGpZllrRZxWWcXlgGqHay714bOUc/B8j2i3m0sxYhKuTiSzIq+shu6PU4tY1oFgWaOXZ1HGq+c49E+CvSswl7O3WQLeQk+KagFRwNa04GM3XjVdktYFmlMyzheVEBNHHjgbhiDwvQQanalPLa/aUuIoJe+ReY3SBQA4KLxNcMu2BxIIAFapQ4Yc0kmlPPuVP4Wp7Us6fVN9jxYXQPUx7484Eeta/aP6TR95/nJRVgdpBIQ15hgTxEeTUiSrCNfg00B0002iYPi5dQtRg0wim3MAMe0iPULJZklKElqFUE0A4mp9ZgL+CvSgaQ1nODSyWA3oxqT2Go7RB1WFTaipuTwoaEBCKBesvU8/J/539sPDamfRh5z+2FGiU0DMFOd1h+KxNZ/FTzvw90F6QHa1HqJ534QXyzgIxnWH4D1WiJqkPF3ok8xJSkkBQWxoMS7mmQGLEkRl6xzFaQ7LRgilhip6/ipStcReJ4XYtaXNERjkk6U7cFExbx5AY9kXrVMSVNvtX4xVTAVxTpHxPJj3ReAsaAk0l+h2aXOcMRMagQXgroKGYWZgCMCwAJYEnCgrB/orSsq0SlmyXDIRyI3hh9UjcY8215ldKTNYu0hz1cT1HGNKZKbpUjfUjZSABw0piAxGGYJW8hG3swIO4xW2LV5aRctL5ekFsQGtfJFHwk6xra54WWaypNQrDJmNL7Dh1QAeFdsCZmXUAWl9jXEVKoMBnkTnypDv1aCgvHGhyVdhI3nYIjAxLMCRt2FmOQr6zwEBNbdinCZmH/0fLvT9KxIvOxOzE+oRt6s6am2IvMS4t5addLzHzBUH103xho7AEA3QcwuHZhjF6z2WzqAWnNxWXKJPK87KIKHZYoOe2tpLuSktunLRPa882aSThV2LY/ZAoF5KBHM2zWnBZkqfMGYRxNKjYGaoz4CCHV/WOxWFlYWWbMmHEO7IXVdhC4KteBrTbGvpL4V3IIkSAtcmmNeI43VFPXDABCRe9rrRbs7uCxpOhGsMhbVa8JtfklnIAo+fSOuwLg1N4Fd0C7MzAsTeaYxWpxNSQXY8TUDtMS6T0lOtDCZaJrMaUDNsG5FGfICkXNAWLp7TKQAqXNJdcbktas0w7zgxHHlEHkXNCuhMNS+Ifm9GnwXWY37U/1QVlrhhXEnuAXvj0AmmMUtCaJl2WSsmVWgqSWxZmObMd8X4saKCiyRH57yU+jFLnpTgpWksbSpoSxGytBQbhxoI9JMGnImYVWZhsDXk6MkbTg9ORiGXo6WK3Qy1NSEeYi1OZuqwHqiZJQXIU37yeJzPbFlbFWqulLMJkmahFQyMKb6gx8/0j6LpHi2vmjBZ7Y6r4rgTFG6/Wo9INEU1FqPaDLt0gj6zXG4hgRTvoeyPbaR4jqQtbfZsK9etOStj2Z9ke4UhIK5hjHRENEXXJtvWTqT9GHnN7YUPqZ9H/nf2wovk9AzBWTx/IfisPWnxE878IL5QwHIQIa0+IvnfgYL5RwHIRkOsPwHqtD9Uh4u9FV0tQpcbxXYBgcigq7g8CiMIDdGaTnia8uVaGlyAcEmy+nug06qkdamPV+rSmMbWm7cJhug0Rca7WvBkJFMaULDjWM9LQABcAUDIDtqK9vqi2qxIj0dpkgXLQtVIqGEsjDakyWBgQTmMDw2jGvWhjawbRZ1FZIuqgXF0wJa5gQVJagIxA5RKZppUbO3CoP4Rcs83FWUnDDiBXLuw7BATVMOINQvG7lK78SxPrJhFq03AUUbhmTzJJMe3/oVmto+USUZwKE0o2H7ykEcqwC67ak/oo6az1aVWjKcWSuANdq1w3iCgvVmeSKC83oMRCxAGZyjoTUBN0X6fWbBK7wubdp7Ihb7K5ZMwzbeOUdKKQi3OvuVtRCsFruSW0kmpJqScyYan1sKfVB+s2/kPbhHa0AqwrXBV2MRmzH7I3bYjI2k1OHNjuG4Uz7IVaqbGUIc42m3DvKllgVvPVjsFcW7fqrx7oNfgqsDTLVMtDUpKW4MKC84oANwChu/jAhZLJMnzAqC88xgopQVY5AVyAHcBHuOrOhVschZS4nFpjfac0qeVKAcAIbRbVVxX2UG3xPefRaiiMrQmlhOkLMcopob4BAC9ZlFanCtBnGrWBWw6tpShMt5SrPSiLdmTOkNCsxiaEqRQcQDhE1lRQkwEkAgkeMAcQSKio2YRJGLqrZ7lnBZr8xiWnNUGswG6QSMDduhMMOrGxWGmmLGtFVmPACnKpIEYesWpC26jzW6OYBRbmIu4m6xNK4nMUpxjVYvLmdJLAaouzEqFJAqVZScLwqRQ5g5ikdPpGdMBCSui2XppRiOKpLYg9pHbDsItQHEGoQnofUt7AxnB5YNUUAAszXnVSCzZAgnIQZGIEsi9UsWcrkXYtj9qhNAeQET0iAaG2BTfFdENXJGODHZjmkIixRbesjUv6MPPb2wobUn6P8Azt+EPFsnoGYKc9rD8Via0j4tfO/AwQ6StFySDjU3RhnTM+oGB/Wj5tfO/wCLRrawkiSjDYRvwrQbIzO1h+A9VofqkPF3osO0yg2CG+vXKEYbjTPngMI5lsGu1woQMRk2YB9/ExWnWlxihGFOQqaEYbMAT2x1Nn4PUDGlTxoceXViSxqS8wFRViMQVGBFXww2UuHGLUidSmBJIzUbAAMdkVJU0sikXciCTUYVoch2d8dWVKOwWlCBlvwNRlXEEA9kCFqSHusGU50PDbnzoe8wTEK60IBVhkcQVOwiAmQ5F0bBWmOOBXA9tadsGVjHxaeaPZEmpLw3WXRIstpmyR4oNU8xusvcDTsjKY9g2n8BvMejfCxorGVaF2gy33YdZCTswv8AcI83Ra02gZfie2Aq+GBTPcuw1ccqABV3KP8A2cdTCou0zoWOO8gDZ+7645C7SaDftJ3KNp9QjiaSxJwF6gA2KowA7AIjhsV1pBLr3XL0L4NNA35i2omiyqBV2tMdLzE7gA4HYN0enkwHfBYp/QydhmtTkAq/hSDGJssCzRnZzyQkojz/AEXNtMtD0NWFsmTOjOyTN6RwXP7pli9zTjHoAEBejdYX6dA88FS1oE1WRUWXLlFgjLMoKnBaipzMOirCq2HSL2ST0AmIgltaAHmIz9IyTCUlChFGKve2ncI0ZWmp5ltMZkRL8pL5lkiWrykmPNajdYVa7sAriY300zIvqgnS7zgFAGBqDiKc6Gm+H/XMigbpUoQCMdjBmUjmEY/ymGmh+0aUmKzFSoVugD2gSmICmXMN8pXEFlVRuvRsat2p5sgPNNWvuK3SlVV2VTdOIwAMXNH6SlTwWkzFcA0JXGhIB9hBiyTAkUoaHMKkBQExhAZQjCGcRKkFkam/MN/Ef2iFC1P+Yb+I/th4tlNC3BWTusPxWDrR82vnfgYItJWTpZDJtK4c6e2B7WYdRfO/4tBggwHKMrtYfgPVXv1WHi70XnNns7uCqqb9TsxFOfGIpljIBDXgSciSMcQezKC3Tugr9ZkrBvrLsblTbAqljeoBZjdxANcOG+HSixruSt0KMKCgxxBIx2Yb8Ys2OaAevXCuGGTNnUDAgkHsMRpo1jgUqKkVOHYQd9cN8MJT3+iCMx2XRXjh3w01elyS7KFNWJpjjjhUngLteyDVFoABkBQdmEZWgdDdCLzmrnuAOwfiY2Im1JUtL6NS0yXkzPFcU4g5hhxBxjxTWDQM2xv0cxcCaI48R9xU7+Bxj3iGnSlcFXUMpzDAEdxwhkJtNCvnWe99icgOqo3KPfnHPRtUCmdKccaDsr7I9n0zqnZXKIkmVLeaxUOFIoQjPgqkAk3e6sUbNqNIsg6Se4MxmVZSy0J62wKrElmwzwugczFYaRQAWK8vDs55Nu5b+grIlnlrZkB+LQEk7WZnvnneUnkRGrFTR9nZas9bxAFCQxCqWIqQKV65wGAwAyi4YsWYphAzaNUekUo89igM1pahFF1p1bxJrVqXjhhBNDw0LGnavhpjMJhCO8uY6XVxeUFCUfNR1FqOGFKxWlanSVZnUtUicOHxoKrTzFZgvnGCKEYEKho7RiyS5Uk3xLBr/wDHLWUKU3hQYuGOoakCE0IGHhQFNNHNMY6hoibkxesnU75hv4j+2HhamfRz57+2FFspoG4Kyd078Vh6yHqLz/4mNca0WcDxz6De6HteilnrdYkbiN/KKY1FU/659AfmjFMw5gRS+EAQQPJbpWJJvgNZHcQQTd3+KtjWqzfbPoN7ogtGnLE/jmvEK4PeBWOfAEeXPof5Qv8A+fj9o/2/8oppPdgfOKvzMmdt3zgokt9g+0x4HpKYZRfs+m7Igojqo4Kw78IrD4Px5c/0/wDKHHwfjy59Afmh0newPnFRLMm7IjvD2V4aw2byq9ze6H8IbN5Vf7vdFNdQFxrObhRQO/HGOfAAeXPof5Q/zewPH3S6PJ37HeHsr41gs/ll9fujk6yWYf6teSsfwil4ADy5/p/5Qh8H48uf6Y/NB+b2B4+6BDyd+x3h7Kxa9MWSat1ptMQQRfRgwxBVgKg/9xxJttiVhMM6+48VpjzJhWuBu3yQuG4CIjqAPL/7f+ULwAHlz6H+UKs72B4+6Ojyd+w+Hsrx1is3lR3N7oTayWbyo9FvdFLwAHlz6A/NC8AR5c+gPzQfm9gePun0eTv2O8PZWxrJZvKf2t7oXhJZvK/2v7oqeAA8ufQ/yheAA8ufQH5oKz3YHzijo8ndt3h7Kw2tFmH1yeSt7oddZrMf9SnNW90VfAAeXPoD80P4ADy59AfmgrPdgfOKeZk3tu8PZWvCazeU/tf3QhrNZvKf2v7oreAA8ufQH5obwAHlz6A/NBWe7A+cUujyd23eHsrfhHZvKj0W90Lwhs/lR3N7oqeAC+XPoD80ONQF8ufQHvg/N7A8fdLo8nfsd4eysnWKz0+dHc3uiDwps/2m9Exz4AL5ZvQHvjoahJ5ZvREBE8f4j5xTDMmj+bvD2U2pn0Yee3thRs6J0WtnliWpLAEmppXE12Qo6sswshNabwFyZmI18Zzm3Er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859358" y="228600"/>
            <a:ext cx="2905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024744" cy="8382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I. FOLKTALES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39771"/>
            <a:ext cx="7696200" cy="415622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 short tale, usually anonymous, passed along by word-of-mouth</a:t>
            </a:r>
          </a:p>
          <a:p>
            <a:endParaRPr lang="en-US" sz="2800" dirty="0" smtClean="0"/>
          </a:p>
          <a:p>
            <a:pPr marL="68580" indent="0">
              <a:buNone/>
            </a:pPr>
            <a:endParaRPr lang="en-US" sz="2800" dirty="0" smtClean="0"/>
          </a:p>
        </p:txBody>
      </p:sp>
      <p:pic>
        <p:nvPicPr>
          <p:cNvPr id="1028" name="Picture 4" descr="Rumpelstiltsk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66376"/>
            <a:ext cx="2590800" cy="333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s://encrypted-tbn2.gstatic.com/images?q=tbn:ANd9GcRFAMO_DtemIW22KELRgr4LSgVOGzYxhfY5SfP0i_G4WvLGaoB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4524216"/>
            <a:ext cx="23717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bmw convertible 20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0" y="762000"/>
            <a:ext cx="8195744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153834" cy="722864"/>
          </a:xfrm>
        </p:spPr>
        <p:txBody>
          <a:bodyPr/>
          <a:lstStyle/>
          <a:p>
            <a:r>
              <a:rPr lang="en-US" dirty="0" smtClean="0"/>
              <a:t>Moral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262308" cy="350897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Be _____________ with who you are and what you have.</a:t>
            </a:r>
          </a:p>
          <a:p>
            <a:pPr marL="68580" indent="0">
              <a:buNone/>
            </a:pPr>
            <a:endParaRPr lang="en-US" sz="3000" dirty="0" smtClean="0"/>
          </a:p>
          <a:p>
            <a:r>
              <a:rPr lang="en-US" sz="3000" dirty="0" smtClean="0"/>
              <a:t>I Tim. 6:6— “Godliness with _____________ is great gain.”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7809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4860" y="2209800"/>
            <a:ext cx="3090940" cy="3999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20000" cy="1143000"/>
          </a:xfrm>
        </p:spPr>
        <p:txBody>
          <a:bodyPr/>
          <a:lstStyle/>
          <a:p>
            <a:r>
              <a:rPr lang="en-US" b="1" dirty="0" smtClean="0"/>
              <a:t>VII. “The Pumpkin Seeds”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23652"/>
            <a:ext cx="7848600" cy="350897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Korean folktale</a:t>
            </a:r>
          </a:p>
          <a:p>
            <a:r>
              <a:rPr lang="en-US" sz="2800" b="1" dirty="0" smtClean="0"/>
              <a:t>Fairy tale for the following reasons:</a:t>
            </a:r>
          </a:p>
          <a:p>
            <a:pPr marL="6858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1. indefinite setting</a:t>
            </a:r>
          </a:p>
          <a:p>
            <a:pPr marL="6858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2. indefinite time</a:t>
            </a:r>
          </a:p>
          <a:p>
            <a:pPr marL="6858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3. magical elements</a:t>
            </a:r>
          </a:p>
          <a:p>
            <a:pPr marL="6858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4. broad but clear moral boundaries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431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27664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Archetype</a:t>
            </a:r>
            <a:r>
              <a:rPr lang="en-US" dirty="0" smtClean="0"/>
              <a:t>: recurring character types or plot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23652"/>
            <a:ext cx="7696200" cy="35089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story contains archetypes of character and plot.</a:t>
            </a:r>
          </a:p>
          <a:p>
            <a:r>
              <a:rPr lang="en-US" sz="2800" dirty="0" smtClean="0"/>
              <a:t>Two brothers, one good and one bad, one rich and one poor</a:t>
            </a:r>
          </a:p>
          <a:p>
            <a:r>
              <a:rPr lang="en-US" sz="2800" dirty="0" smtClean="0"/>
              <a:t>Good rewarded and evil punished</a:t>
            </a:r>
          </a:p>
        </p:txBody>
      </p:sp>
    </p:spTree>
    <p:extLst>
      <p:ext uri="{BB962C8B-B14F-4D97-AF65-F5344CB8AC3E}">
        <p14:creationId xmlns:p14="http://schemas.microsoft.com/office/powerpoint/2010/main" val="16937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362200"/>
            <a:ext cx="5323099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534834" cy="1143000"/>
          </a:xfrm>
        </p:spPr>
        <p:txBody>
          <a:bodyPr/>
          <a:lstStyle/>
          <a:p>
            <a:r>
              <a:rPr lang="en-US" b="1" dirty="0" smtClean="0"/>
              <a:t>VI. “Pandora”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3652"/>
            <a:ext cx="7432343" cy="35089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One of the most famous Greek myths</a:t>
            </a:r>
          </a:p>
          <a:p>
            <a:r>
              <a:rPr lang="en-US" sz="2800" dirty="0" smtClean="0"/>
              <a:t>Primarily explains the origin of the first _____________ and how trouble came into the world</a:t>
            </a:r>
          </a:p>
          <a:p>
            <a:r>
              <a:rPr lang="en-US" sz="2800" dirty="0" smtClean="0"/>
              <a:t>____________________: common allusion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307" y="4800600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6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024744" cy="722864"/>
          </a:xfrm>
        </p:spPr>
        <p:txBody>
          <a:bodyPr/>
          <a:lstStyle/>
          <a:p>
            <a:r>
              <a:rPr lang="en-US" dirty="0" smtClean="0"/>
              <a:t>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696200" cy="3508977"/>
          </a:xfrm>
        </p:spPr>
        <p:txBody>
          <a:bodyPr>
            <a:noAutofit/>
          </a:bodyPr>
          <a:lstStyle/>
          <a:p>
            <a:r>
              <a:rPr lang="en-US" sz="2800" dirty="0" smtClean="0"/>
              <a:t>Pandora</a:t>
            </a:r>
          </a:p>
          <a:p>
            <a:pPr marL="68580" indent="0">
              <a:buNone/>
            </a:pPr>
            <a:endParaRPr lang="en-US" sz="2800" dirty="0" smtClean="0"/>
          </a:p>
          <a:p>
            <a:pPr marL="68580" indent="0">
              <a:buNone/>
            </a:pPr>
            <a:r>
              <a:rPr lang="en-US" sz="2800" dirty="0" smtClean="0"/>
              <a:t>*beautiful but fashioned from a blend of contraries</a:t>
            </a:r>
          </a:p>
          <a:p>
            <a:pPr marL="68580" indent="0">
              <a:buNone/>
            </a:pPr>
            <a:r>
              <a:rPr lang="en-US" sz="2800" dirty="0" smtClean="0"/>
              <a:t>*good wife in general but too ____________</a:t>
            </a:r>
          </a:p>
          <a:p>
            <a:pPr marL="68580" indent="0">
              <a:buNone/>
            </a:pPr>
            <a:r>
              <a:rPr lang="en-US" sz="2800" dirty="0" smtClean="0"/>
              <a:t>*remorseful</a:t>
            </a:r>
          </a:p>
          <a:p>
            <a:pPr marL="68580" indent="0">
              <a:buNone/>
            </a:pPr>
            <a:r>
              <a:rPr lang="en-US" sz="2800" dirty="0" smtClean="0"/>
              <a:t>*caring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42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057400"/>
            <a:ext cx="7338508" cy="35089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Prometheus: benevolent toward man</a:t>
            </a:r>
          </a:p>
          <a:p>
            <a:r>
              <a:rPr lang="en-US" sz="2800" dirty="0" smtClean="0"/>
              <a:t>Zeus: cruel and vengeful</a:t>
            </a:r>
          </a:p>
          <a:p>
            <a:r>
              <a:rPr lang="en-US" sz="2800" dirty="0" smtClean="0"/>
              <a:t>Epimetheus: impulsive and forgiving 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3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7024744" cy="722864"/>
          </a:xfrm>
        </p:spPr>
        <p:txBody>
          <a:bodyPr/>
          <a:lstStyle/>
          <a:p>
            <a:r>
              <a:rPr lang="en-US" dirty="0" smtClean="0"/>
              <a:t>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23652"/>
            <a:ext cx="7772400" cy="350897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negative consequences of a lack of forethought</a:t>
            </a:r>
          </a:p>
          <a:p>
            <a:r>
              <a:rPr lang="en-US" sz="2800" dirty="0" smtClean="0"/>
              <a:t>Availability of __________ to all mankind in a troubled world</a:t>
            </a:r>
          </a:p>
          <a:p>
            <a:endParaRPr lang="en-US" sz="2800" dirty="0"/>
          </a:p>
          <a:p>
            <a:r>
              <a:rPr lang="en-US" sz="2800" dirty="0" smtClean="0"/>
              <a:t>Biblical worldview: hope … a gracious God whose mercies are new every morning!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64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1143000"/>
          </a:xfrm>
        </p:spPr>
        <p:txBody>
          <a:bodyPr/>
          <a:lstStyle/>
          <a:p>
            <a:r>
              <a:rPr lang="en-US" dirty="0" smtClean="0"/>
              <a:t>Writing a Fable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Every fable has a moral, characters and some kind of conflict/resolution.</a:t>
            </a:r>
          </a:p>
          <a:p>
            <a:r>
              <a:rPr lang="en-US" dirty="0" smtClean="0"/>
              <a:t>Look at your children’s book and write down in the back of  your booklet the title of the book, the main character(s), the conflict and the moral.</a:t>
            </a:r>
          </a:p>
          <a:p>
            <a:r>
              <a:rPr lang="en-US" dirty="0" smtClean="0"/>
              <a:t>“One Grain of Rice”</a:t>
            </a:r>
          </a:p>
          <a:p>
            <a:r>
              <a:rPr lang="en-US" dirty="0" smtClean="0"/>
              <a:t>Let’s try coming up with our own </a:t>
            </a:r>
            <a:r>
              <a:rPr lang="en-US" smtClean="0"/>
              <a:t>fable elements.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1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766" y="685800"/>
            <a:ext cx="7382434" cy="722864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. Fable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3652"/>
            <a:ext cx="7467600" cy="35089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Brief fanciful stories that present a moral to teach about life through practical examples</a:t>
            </a:r>
          </a:p>
          <a:p>
            <a:r>
              <a:rPr lang="en-US" sz="2800" dirty="0" smtClean="0"/>
              <a:t>Beast fable—most common type</a:t>
            </a:r>
          </a:p>
          <a:p>
            <a:pPr marL="68580" indent="0">
              <a:buNone/>
            </a:pPr>
            <a:endParaRPr lang="en-US" sz="2800" dirty="0"/>
          </a:p>
        </p:txBody>
      </p:sp>
      <p:pic>
        <p:nvPicPr>
          <p:cNvPr id="2053" name="Picture 5" descr="https://encrypted-tbn3.gstatic.com/images?q=tbn:ANd9GcR03pk1HS0l68HyyzlB99UTKuVxrWKAW-F2qUYphnzAx9C5eFgex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03840"/>
            <a:ext cx="23812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encrypted-tbn1.gstatic.com/images?q=tbn:ANd9GcTj_IRdEbV6WO7qv6Nwb4Z_DipqC3S2B3lRgB1VbWBcpb0GhK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24547"/>
            <a:ext cx="19240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-76201"/>
            <a:ext cx="1714856" cy="2530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821" y="4124547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114800"/>
            <a:ext cx="1600200" cy="2847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737" y="0"/>
            <a:ext cx="7306234" cy="1143000"/>
          </a:xfrm>
        </p:spPr>
        <p:txBody>
          <a:bodyPr/>
          <a:lstStyle/>
          <a:p>
            <a:r>
              <a:rPr lang="en-US" b="1" dirty="0" smtClean="0"/>
              <a:t>VIII. “</a:t>
            </a:r>
            <a:r>
              <a:rPr lang="en-US" b="1" dirty="0" err="1" smtClean="0"/>
              <a:t>Pyramus</a:t>
            </a:r>
            <a:r>
              <a:rPr lang="en-US" b="1" dirty="0" smtClean="0"/>
              <a:t> and </a:t>
            </a:r>
            <a:r>
              <a:rPr lang="en-US" b="1" dirty="0" err="1" smtClean="0"/>
              <a:t>Thisbe</a:t>
            </a:r>
            <a:r>
              <a:rPr lang="en-US" b="1" dirty="0" smtClean="0"/>
              <a:t>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19" y="1295400"/>
            <a:ext cx="7772400" cy="4724400"/>
          </a:xfrm>
        </p:spPr>
        <p:txBody>
          <a:bodyPr>
            <a:normAutofit/>
          </a:bodyPr>
          <a:lstStyle/>
          <a:p>
            <a:r>
              <a:rPr lang="en-US" b="1" dirty="0" smtClean="0"/>
              <a:t>Roman myth first appeared in Ovid’s </a:t>
            </a:r>
            <a:r>
              <a:rPr lang="en-US" b="1" i="1" dirty="0" smtClean="0"/>
              <a:t>Metamorphoses </a:t>
            </a:r>
            <a:r>
              <a:rPr lang="en-US" b="1" dirty="0" smtClean="0"/>
              <a:t>(a long poem about transformations)</a:t>
            </a:r>
          </a:p>
          <a:p>
            <a:pPr marL="68580" indent="0">
              <a:buNone/>
            </a:pPr>
            <a:endParaRPr lang="en-US" b="1" dirty="0" smtClean="0"/>
          </a:p>
          <a:p>
            <a:r>
              <a:rPr lang="en-US" b="1" dirty="0" smtClean="0"/>
              <a:t>Proclaims the transformative power of love</a:t>
            </a:r>
          </a:p>
          <a:p>
            <a:r>
              <a:rPr lang="en-US" b="1" dirty="0" smtClean="0"/>
              <a:t>Absence of supernatural forces</a:t>
            </a:r>
            <a:r>
              <a:rPr lang="en-US" b="1" dirty="0"/>
              <a:t> </a:t>
            </a:r>
            <a:r>
              <a:rPr lang="en-US" b="1" dirty="0" smtClean="0"/>
              <a:t>but explains why mulberries are red</a:t>
            </a:r>
          </a:p>
          <a:p>
            <a:r>
              <a:rPr lang="en-US" b="1" dirty="0" smtClean="0"/>
              <a:t>Used by Shakespeare in______________________ </a:t>
            </a:r>
            <a:r>
              <a:rPr lang="en-US" b="1" i="1" dirty="0" smtClean="0"/>
              <a:t>_______________________________ </a:t>
            </a:r>
            <a:r>
              <a:rPr lang="en-US" b="1" dirty="0" smtClean="0"/>
              <a:t>and </a:t>
            </a:r>
            <a:r>
              <a:rPr lang="en-US" b="1" i="1" dirty="0" smtClean="0"/>
              <a:t>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353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Characters in Literature … pg. 193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28800"/>
            <a:ext cx="6777317" cy="350897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“Characters”—</a:t>
            </a:r>
            <a:r>
              <a:rPr lang="en-US" dirty="0" smtClean="0"/>
              <a:t>the persons or beings who perform the action of a story.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Protagonist</a:t>
            </a:r>
            <a:r>
              <a:rPr lang="en-US" dirty="0" smtClean="0"/>
              <a:t>—the main character, the one at the center of the main conflict.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Antagonist</a:t>
            </a:r>
            <a:r>
              <a:rPr lang="en-US" dirty="0" smtClean="0"/>
              <a:t>—a character or force who opposes the main character.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Sympathetic Characters</a:t>
            </a:r>
            <a:r>
              <a:rPr lang="en-US" dirty="0" smtClean="0"/>
              <a:t>—those with whom the reader identifies or feels feelings for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Unsympathetic Characters</a:t>
            </a:r>
            <a:r>
              <a:rPr lang="en-US" dirty="0" smtClean="0"/>
              <a:t>—ones with whom the reader cannot identify/has strong feelings of dislike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Character Motivations</a:t>
            </a:r>
            <a:r>
              <a:rPr lang="en-US" dirty="0" smtClean="0"/>
              <a:t>—the reasons characters behave as they do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0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dirty="0" smtClean="0"/>
              <a:t>Antagonist or Protagonist…</a:t>
            </a:r>
          </a:p>
          <a:p>
            <a:r>
              <a:rPr lang="en-US" dirty="0" smtClean="0"/>
              <a:t>Batman</a:t>
            </a:r>
          </a:p>
          <a:p>
            <a:r>
              <a:rPr lang="en-US" dirty="0" err="1" smtClean="0"/>
              <a:t>Cruella</a:t>
            </a:r>
            <a:r>
              <a:rPr lang="en-US" dirty="0" smtClean="0"/>
              <a:t> de </a:t>
            </a:r>
            <a:r>
              <a:rPr lang="en-US" dirty="0" err="1" smtClean="0"/>
              <a:t>Vil</a:t>
            </a:r>
            <a:endParaRPr lang="en-US" dirty="0" smtClean="0"/>
          </a:p>
          <a:p>
            <a:r>
              <a:rPr lang="en-US" dirty="0" smtClean="0"/>
              <a:t>Alice</a:t>
            </a:r>
          </a:p>
          <a:p>
            <a:r>
              <a:rPr lang="en-US" dirty="0" smtClean="0"/>
              <a:t>Joker</a:t>
            </a:r>
          </a:p>
          <a:p>
            <a:r>
              <a:rPr lang="en-US" dirty="0" smtClean="0"/>
              <a:t>Prince John (Robin Hood)</a:t>
            </a:r>
          </a:p>
          <a:p>
            <a:r>
              <a:rPr lang="en-US" dirty="0" err="1" smtClean="0"/>
              <a:t>Villefort</a:t>
            </a:r>
            <a:endParaRPr lang="en-US" dirty="0" smtClean="0"/>
          </a:p>
          <a:p>
            <a:r>
              <a:rPr lang="en-US" dirty="0" smtClean="0"/>
              <a:t>Valentine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191000"/>
            <a:ext cx="3344953" cy="2509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-54012"/>
            <a:ext cx="2476500" cy="185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95" y="1952038"/>
            <a:ext cx="1985962" cy="20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036712"/>
            <a:ext cx="3906784" cy="28212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733" y="685800"/>
            <a:ext cx="6777317" cy="350897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 Aesop’s tale, “Ant and the Grasshopper,” which is the sympathetic character?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Both Pandora and Epimetheus have personal flaws that affect the outcome of “Pandora.” Do you still sympathize with both? Why or why not?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Who are the protagonists and antagonists of “</a:t>
            </a:r>
            <a:r>
              <a:rPr lang="en-US" dirty="0" err="1" smtClean="0">
                <a:solidFill>
                  <a:schemeClr val="tx1"/>
                </a:solidFill>
              </a:rPr>
              <a:t>Pyramus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Thisbe</a:t>
            </a:r>
            <a:r>
              <a:rPr lang="en-US" dirty="0" smtClean="0">
                <a:solidFill>
                  <a:schemeClr val="tx1"/>
                </a:solidFill>
              </a:rPr>
              <a:t>”? With whom does the audience sympathize? Why?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382434" cy="1143000"/>
          </a:xfrm>
        </p:spPr>
        <p:txBody>
          <a:bodyPr/>
          <a:lstStyle/>
          <a:p>
            <a:r>
              <a:rPr lang="en-US" b="1" dirty="0" smtClean="0"/>
              <a:t>IX. The </a:t>
            </a:r>
            <a:r>
              <a:rPr lang="en-US" b="1" i="1" dirty="0" smtClean="0"/>
              <a:t>Iliad 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3652"/>
            <a:ext cx="7620000" cy="415334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Written by Homer during the _______ century BC</a:t>
            </a:r>
          </a:p>
          <a:p>
            <a:r>
              <a:rPr lang="en-US" sz="2800" dirty="0" smtClean="0"/>
              <a:t>Setting: 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 war between Trojans and Achaeans (Greeks)</a:t>
            </a:r>
          </a:p>
          <a:p>
            <a:r>
              <a:rPr lang="en-US" sz="2800" dirty="0" smtClean="0"/>
              <a:t>Formal style</a:t>
            </a:r>
          </a:p>
          <a:p>
            <a:r>
              <a:rPr lang="en-US" sz="2800" dirty="0" smtClean="0"/>
              <a:t>Use of </a:t>
            </a:r>
            <a:r>
              <a:rPr lang="en-US" sz="2800" dirty="0"/>
              <a:t>H</a:t>
            </a:r>
            <a:r>
              <a:rPr lang="en-US" sz="2800" dirty="0" smtClean="0"/>
              <a:t>omeric __________ (a stock phrase inserted to describe a particular person or thing that recurs in a poem)</a:t>
            </a:r>
          </a:p>
          <a:p>
            <a:r>
              <a:rPr lang="en-US" sz="2800" dirty="0" smtClean="0"/>
              <a:t>“Karina, slayer of men”</a:t>
            </a:r>
            <a:endParaRPr lang="en-US" sz="2800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52400"/>
            <a:ext cx="23431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7458634" cy="799064"/>
          </a:xfrm>
        </p:spPr>
        <p:txBody>
          <a:bodyPr/>
          <a:lstStyle/>
          <a:p>
            <a:r>
              <a:rPr lang="en-US" dirty="0" smtClean="0"/>
              <a:t>Hector and Andromache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01000" cy="4876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Hector: </a:t>
            </a:r>
          </a:p>
          <a:p>
            <a:pPr marL="68580" indent="0">
              <a:buNone/>
            </a:pPr>
            <a:r>
              <a:rPr lang="en-US" sz="2800" dirty="0" smtClean="0"/>
              <a:t>	a. views battlefield as a place of ______ </a:t>
            </a:r>
          </a:p>
          <a:p>
            <a:pPr marL="6858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b. loves his wife and son, but fighting is 	a ________ that takes precedence over 	his family 	</a:t>
            </a:r>
          </a:p>
          <a:p>
            <a:pPr marL="6858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c. ________ bears his fate</a:t>
            </a:r>
          </a:p>
          <a:p>
            <a:r>
              <a:rPr lang="en-US" sz="2800" dirty="0" smtClean="0"/>
              <a:t>Andromache: </a:t>
            </a:r>
          </a:p>
          <a:p>
            <a:pPr marL="6858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a. domain is the ________</a:t>
            </a:r>
          </a:p>
          <a:p>
            <a:pPr marL="6858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b. aims to __________ Hector’s life</a:t>
            </a:r>
          </a:p>
          <a:p>
            <a:pPr marL="6858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c. ___________ towards fate </a:t>
            </a:r>
          </a:p>
        </p:txBody>
      </p:sp>
    </p:spTree>
    <p:extLst>
      <p:ext uri="{BB962C8B-B14F-4D97-AF65-F5344CB8AC3E}">
        <p14:creationId xmlns:p14="http://schemas.microsoft.com/office/powerpoint/2010/main" val="13236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encrypted-tbn3.gstatic.com/images?q=tbn:ANd9GcRhV9zPUAEoiaYP0ZxyCFAUvhNnSCB8BTqWwABPfZuJb5ERQfp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1" y="914400"/>
            <a:ext cx="7360501" cy="489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024744" cy="799064"/>
          </a:xfrm>
        </p:spPr>
        <p:txBody>
          <a:bodyPr/>
          <a:lstStyle/>
          <a:p>
            <a:r>
              <a:rPr lang="en-US" dirty="0" smtClean="0"/>
              <a:t>Symbols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23652"/>
            <a:ext cx="7772400" cy="350897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__Armor______:</a:t>
            </a:r>
            <a:r>
              <a:rPr lang="en-US" sz="2800" dirty="0" smtClean="0"/>
              <a:t> symbol of military strength</a:t>
            </a:r>
          </a:p>
          <a:p>
            <a:r>
              <a:rPr lang="en-US" sz="2800" dirty="0" smtClean="0"/>
              <a:t>Hector’s helmet: symbolizes his role as </a:t>
            </a:r>
            <a:r>
              <a:rPr lang="en-US" sz="2800" dirty="0" smtClean="0">
                <a:solidFill>
                  <a:srgbClr val="FF0000"/>
                </a:solidFill>
              </a:rPr>
              <a:t>____warrior_____</a:t>
            </a:r>
          </a:p>
          <a:p>
            <a:r>
              <a:rPr lang="en-US" sz="2800" dirty="0" smtClean="0"/>
              <a:t>Loom and the distaff: Andromache’s role in the </a:t>
            </a:r>
            <a:r>
              <a:rPr lang="en-US" sz="2800" dirty="0" smtClean="0">
                <a:solidFill>
                  <a:srgbClr val="FF0000"/>
                </a:solidFill>
              </a:rPr>
              <a:t>__home___ </a:t>
            </a:r>
            <a:r>
              <a:rPr lang="en-US" sz="2800" dirty="0" smtClean="0"/>
              <a:t>as a hardworking wife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75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greekmythology.com/images/mythology/athena_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17428"/>
            <a:ext cx="6068009" cy="46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7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065" y="152400"/>
            <a:ext cx="7024744" cy="1143000"/>
          </a:xfrm>
        </p:spPr>
        <p:txBody>
          <a:bodyPr/>
          <a:lstStyle/>
          <a:p>
            <a:r>
              <a:rPr lang="en-US" dirty="0" smtClean="0"/>
              <a:t>The Death of Hector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778" y="1330569"/>
            <a:ext cx="6777317" cy="46130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Theme: The anger of Achilles and its results for himself, his comrades, his enemies, and the war.</a:t>
            </a:r>
          </a:p>
          <a:p>
            <a:pPr lvl="1"/>
            <a:r>
              <a:rPr lang="en-US" i="1" dirty="0" err="1" smtClean="0"/>
              <a:t>Kleos</a:t>
            </a:r>
            <a:r>
              <a:rPr lang="en-US" i="1" dirty="0" smtClean="0"/>
              <a:t> </a:t>
            </a:r>
            <a:r>
              <a:rPr lang="en-US" dirty="0" smtClean="0"/>
              <a:t>is also a theme (immortal fame)</a:t>
            </a:r>
          </a:p>
          <a:p>
            <a:r>
              <a:rPr lang="en-US" dirty="0" smtClean="0"/>
              <a:t>Achilles’ tragic flaw=</a:t>
            </a:r>
          </a:p>
          <a:p>
            <a:pPr lvl="1"/>
            <a:r>
              <a:rPr lang="en-US" dirty="0" smtClean="0"/>
              <a:t>Tragic flaw: a personal character flaw of the tragic hero.</a:t>
            </a:r>
          </a:p>
          <a:p>
            <a:pPr lvl="1"/>
            <a:r>
              <a:rPr lang="en-US" dirty="0" smtClean="0"/>
              <a:t>Tragic hero: the protagonist (usually a sympathetic character) of a tragic story</a:t>
            </a:r>
          </a:p>
          <a:p>
            <a:pPr lvl="1"/>
            <a:endParaRPr lang="en-US" dirty="0"/>
          </a:p>
          <a:p>
            <a:r>
              <a:rPr lang="en-US" dirty="0" smtClean="0"/>
              <a:t>Hector=Trojan</a:t>
            </a:r>
          </a:p>
          <a:p>
            <a:r>
              <a:rPr lang="en-US" dirty="0" smtClean="0"/>
              <a:t>Achilles=Greek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382434" cy="951464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. Fairy Tale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23652"/>
            <a:ext cx="7772400" cy="35089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fictional story set in an indefinite time and place and containing an element of the </a:t>
            </a:r>
            <a:r>
              <a:rPr lang="en-US" sz="2800" dirty="0" smtClean="0">
                <a:solidFill>
                  <a:srgbClr val="FF0000"/>
                </a:solidFill>
              </a:rPr>
              <a:t>fantastic or magical</a:t>
            </a:r>
          </a:p>
          <a:p>
            <a:r>
              <a:rPr lang="en-US" sz="2800" dirty="0" smtClean="0"/>
              <a:t>Teach broad rather than focused lessons</a:t>
            </a:r>
          </a:p>
          <a:p>
            <a:r>
              <a:rPr lang="en-US" sz="2800" dirty="0" smtClean="0"/>
              <a:t>Common theme: good vs. evil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891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024744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While yo</a:t>
            </a:r>
            <a:r>
              <a:rPr lang="en-US" sz="2800" dirty="0" smtClean="0"/>
              <a:t>u listen, please find three </a:t>
            </a:r>
            <a:r>
              <a:rPr lang="en-US" sz="2800" dirty="0" smtClean="0">
                <a:solidFill>
                  <a:srgbClr val="FF0000"/>
                </a:solidFill>
              </a:rPr>
              <a:t>Homeric epithets </a:t>
            </a:r>
            <a:r>
              <a:rPr lang="en-US" sz="2800" dirty="0" smtClean="0"/>
              <a:t>and three </a:t>
            </a:r>
            <a:r>
              <a:rPr lang="en-US" sz="2800" dirty="0" smtClean="0">
                <a:solidFill>
                  <a:srgbClr val="FF0000"/>
                </a:solidFill>
              </a:rPr>
              <a:t>epic similes</a:t>
            </a:r>
            <a:r>
              <a:rPr lang="en-US" sz="2800" dirty="0" smtClean="0"/>
              <a:t>. You will turn this in at the end of the hour.</a:t>
            </a:r>
            <a:endParaRPr lang="en-US" sz="2800" dirty="0"/>
          </a:p>
        </p:txBody>
      </p:sp>
      <p:pic>
        <p:nvPicPr>
          <p:cNvPr id="2050" name="Picture 2" descr="http://mythman.com/hecach02L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313" y="2362200"/>
            <a:ext cx="6038517" cy="432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6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markchurms.com/mm5/graphics/achilles-d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04" y="838200"/>
            <a:ext cx="6199716" cy="46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9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bc.edu/bc_org/avp/cas/his/CoreArt/art/resourcesb/dav_andr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58" y="1032213"/>
            <a:ext cx="4314608" cy="49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68" y="121845"/>
            <a:ext cx="5616018" cy="35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46" y="866900"/>
            <a:ext cx="362331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5800" y="3724400"/>
            <a:ext cx="387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 White from Grimm’s Fairytales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5867400"/>
            <a:ext cx="267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Cinderella from French fairytale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1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82434" cy="799064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. Myth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391400" cy="39276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Stories that explain specific aspects of life or the natural world 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 culture’s mythology explains how the world came to be as it is.</a:t>
            </a:r>
          </a:p>
          <a:p>
            <a:r>
              <a:rPr lang="en-US" sz="2800" dirty="0" smtClean="0"/>
              <a:t>Most myths Greek or Roman in origin</a:t>
            </a:r>
            <a:endParaRPr lang="en-US" sz="2800" dirty="0"/>
          </a:p>
        </p:txBody>
      </p:sp>
      <p:sp>
        <p:nvSpPr>
          <p:cNvPr id="5" name="AutoShape 4" descr="data:image/jpeg;base64,/9j/4AAQSkZJRgABAQAAAQABAAD/2wCEAAkGBhQSERUUExQVFRUUFhUYGBcXGBcXGBgUHBgXFxgXGBcYHSYeFxkjGhcaHy8gIycpLCwsFR8xNTAqNSYsLCkBCQoKDgwOGg8PGiwkHB8pLCwsKSwsLCwsLCwpLCwpLCwsKSwsLCwsLCwsKSwsLCwsKSksLCwsLCwsKSwsKSwpLP/AABEIAPcAzAMBIgACEQEDEQH/xAAcAAAABwEBAAAAAAAAAAAAAAAAAQIDBAUGBwj/xAA/EAABAwIDBQUGBAYBAwUAAAABAAIRAyEEEjEFBkFRYRMicYGRMqGxwdHwBxRS4RUjQmJy8ZIzgrIWJFNjov/EABkBAAMBAQEAAAAAAAAAAAAAAAECAwAEBf/EACQRAAICAgICAgMBAQAAAAAAAAABAhEDIRIxE0EyUQQiYXGB/9oADAMBAAIRAxEAPwDmUJQYkiUoJDoQCEghOAJJcsZiUmEZQlEmwsqU5kJMoFYwcIghKCxgZUUIyURWAwIBEgiAUERQRLBDQCJGsYVCKESMIBFBvglQEkIAlAYVCJGAhxWCOUzzPxUui5oF51PBQgbKQxpSMpEiG2vL3fZRtajqsM8+A4dPRE3ROJ7AUlwSiUUTosBhU6ZcYAV1g9gd0mpYePHkp+7mywdQCQb+Ks9rUJLRoBy8uK555d0i8MSq2UI2VeBDtORJ6dLIY3YwAvDSdBx8LarQ0KDWNJgl3zVDtTGZ6mkFptFj6JVJtj8VRU0tlFz8uZo8Z9BAuVajdSB/VPUtaPfdQa9EkcQVJwW1HAZXd7hfXxnmqSlJrTJqEU9ok0d0O0OWmH1HcQwZo8XGAE7X/D2sxhc8dkOBqPpAHp7chP4beCvQJFF7hqS2BrF5BBFkh7a+KqFzm1Krj4uIHS0NHQWU+cl2x3jT6SKepuniA0va1tRo1NN7Hx/xJVeNnVZgU3k9GuPwC6psjC/kqYqDDVK9R4h7QSwMgjKMuUl2pk8FWbc2pi6lVrajWMbUDS2gGMeBJIbmDwTnPMwb2hOszJPErOf/AMKrf/FU/wCDh8QkOwLwYLTPLU+guu67B2fVwpfTqUsMaBJPbMyU5H91OO95x4lQ9p7mUqjHuwFSmwu9qnFN9Fx5Q4Hsz4W6BN5GJwicQIgwdeSAK2rsEXUa1Ou0l+HaHAuLpaM7GOYSDezpbOkQNVT1d2nE9xtQzFspJgiQbTIg6z4pllXsLxP0USOVPxew61MS6m8Dq0j4qDCdNPom4tdhJQciRBY3QeZGEQS2jisFBNN1NY8QogUujiSBYJJbKRI2J1H+LeMj2RP180lgsgT8AjGiYUTCOie8PFFKuNibrV8RSrV2NHZ0QcxJg6Sco4wAs3S2ZLZf7rOiQZBcbRf7PC6udpYESBOipNiYlzDnNpHdFtFqMRs15oU6zQXAtBMXIHA+BC4J92diKyq1raWcEZgYLeY08ln3UmVagzODAMxLokiGl1gdSYgcyVPx1ZzuvA/uqr8vmqQW/IJoIHssKeAp1gGsqZXmSA9zXGLRmDWiB4OMSqcYljKZa6nFZjiHTqCDER5J12LFGp3IMfZidAkbVqGvWfXADc5Bgc4hMl99Gk76I2HpuqPlxgHUak30+S6bumAxnj8FzLCNcDMDnJutRsjbBbEkx9UmVNjwqjp9Cq0iIVdtnBNbNanla+BneGgvyC1jqCLcrcbKBs/agqCxupVUkh7HadlULuQaWPn4JIPdEpQog7driq1gD8zRc3EmzQHHz/8AJVeDa7DVM9N14IcIkOFrETfoUitiqbWCe64xMDX9p4Dkrnd7DGoW1ACZdDdBAEZqkcmyAJ1cRwF7PsWuKLo7OOIa1pdldDO1dkY7M4AHIczSA4G45FZvbGamypQaHAFxfmsS8z7ZeBLp0vpELeYei1p7tgQLdVn9sMLnOBaTwAvF7mwF9PcjLonCWzD4Xa9fAVi2q11ag8XYbxIBls6OGvI3HhoP/TGBxrBWa0gHiCLdC3gVG21Vp1XZTEHK1rj6Dw8eqqsDjX7OruDh/Kq2dlu0/wB7eRE3CVMq1ZJo/hbSdXNMveGlpcHNInoIcDPPhYFUW2fwnxdHM5jRVYJMtIzQP7dT4C66WzFCpkcxwmxBHn9StQ0hw8VVNr2QdfR5acyEWZXO9kHFVnAWdVqERp7R876+apZV4u1YGqdCx9E622phIYJUuP0gx0PHyCDGSIxgxzi/r8Ekj7v9/wC0QNkpo4omFYXDOqPDWgk+tua6ls3D/lNj1aYJ7XEB+UaOAjKfUNJj+9Qtw9k4QUmGqX1K1WXZGT3WZi1udwiJics6GYW2GCo9oMhawATkDJe+OAe48YEC3gpSbYejh38SIBbpoPK0+5dZ2Bt7NQYGg5Wta2eFgAsp+JO67KJZiaA/lViQ5hkhrtbcQDe3DL5LH7N25Uo+y52Xlr6g2I0SyhzWhlkSf7HV94ds4SmMr2h9Rw0aLjkZ4KswW74rYY1mOLCSQI5fVZzYGwq2LzVKDmXMOzEAskcpmOX7La7N2e7DYbsnPaYJJifnrooSXEsn9HN9obDcx5Mzz4QhggQYPFXW2a4zGOsqlpHvcUyk2qYeKTsU2Z0TzXkCBqVVNrPJOWL/AO0k1KvEngn4A5fw6JuXQmYubT4qx3h3ooUGmkHCo98CplIOWnPeBP6iJaG8AST15wzaeJYzIwlrTrk7pd4uEOPrCrKjCOBHwQjiV3Zpyv0aTHbxU6j3ENIaZIbOk8B0W4/D/bmft5dPZ0gWiwtmqVDA8xPguOAFbD8M8QfzT2g+3Sc0DnJDT7nE+SpKFK0R5WqZ19uIzQ9hkOAc3qNY8YTDsNmdmPsFrsxudLt8iDf0VfurndhzTOtJ5bM6NPfaY8HQPBTX0q4J7N0f5AEE9BFkieifTKXeDY4JNgWmrTu24jLMdPZCmbM2c2uMtVuZj2vmQLPsDl5ReFZ18F/Jgfqa8jq3Vo9LeCf2Zgezc4tM03w5vRx9ryNj6oNbH5aMngdkuw5GW7Guc17SYyuEguZyB1jqrrau320cGa0yQ05Orrho9Z9CpGMoS2o0C73uDfEloCy34l4QUsLRYz2GEt43IFp8ZcfMrG7ZzDF96x1dcHqq0q7qAPYOY0t92TAwQcCbT1n/AFzVYyoM4ciAyylYdpItz6pmpSyn79QnKTjFvv3hP2KtEWUpn36pDIi/2UoNsUwiNLu299UMosqZMz3BzhYhstIlwvHecYFzkhdL2Du9Rp97K4+NWqTMXmHQfMLi2zsUaVVjwXNhzSS3WJvANiY5rrWztrU6sFtSsf6gGPIIBjW0DwuVKemOv2Re7T2YKtM04c4PcJAGZttMxIhxH6hfhcLmO9+6FdjszcOYJdJYBlgaWmwgTcCOXFdPfiagaHU67nHizEMBtxyuaGP950Wc3h3tqZTTqM7Np1qsdnaDwNwHNHiELXaAovoY/DDYtKmytmee1dla6NKZEuEAazMzoQRzVri9jYmrUzhlItpPtTlhNYOBa86wIsQDHHSBOE2NvM2gXPfeo0uYWAd17JkS4WABzQeosbBWG2N66FUAtkF0cLtI8PikavbKpNdCtr7jY3M4tokjKHBtMsIFpLfakuGkAX4SsjtEPosh7Xtc6RDmlsc9R196vKe/WJpNiliKjgDpUIeI5AOaTFuBCo94t6MRjHNNdwdkBDQGtaBMTpqbDVPCBpzaWyuw2LyqzZig4TAvx+qpYRteRoVWUEycMrjovWvAAvb4dUiq2dXAqrbiUDVU/HRbzJgrG8AQrDdraPYYqlUJs14n/E913uJPkqwEdE40jonfVHPe7PRGxKLc1fJwqR8YvyghT4ic3zK5ful+JXY0slVhqEAAOaQCQBHeB4xxHITzNxS37xGLqtpYem1hedXGco1LiRFgJPkuf4juNuzd9qALDW6YxGIcR3Yte54eii0tltYGtdUe8i7i50F7rXIFgBFgPepdHDZpEAMiIiJ1lZMQGEo3zHqR4uuT4AQPVUG9O0KLKRZXh+b+jUnr08Va707bZg8O55IkCGN/U76ffFcXxVWpXqGo993ak8fAax0Cz+ikI3sc/NNaSKVKncn22ioY8XePJV1fEOBgxJ4AAD0bA4qY/ZNUCWsc0frcQD4AEw3wJlQxhy3lPMkGfT6lZUVKmu6XGeacp6cU5tDDZSOEiSmm1TGk+i6E7WiDVPYzwCU08JRB1vIj3n6oEffv+aYQUdV0rcCiOxaY4n5LmrnBdL/D/wD6LVDN0Wxds1m1fYtbryXNNtbUcXuFRxLQC25m1hHgeXVdH206KZPRcd27XzOd1MfNRxrk6KN0rKupWJ8NY/dID48OSSEqF3UjjtvYs1uSQEEkrGbYZdCSSiKMJhLsMIwtVup+HtXGNzuPZ0+BiXO/xHLqfIFW20vwtFISKzvNjT8CFJ5Yp0UWOTMC0SlhvMLX4f8ADerUbNKvSPRzXNv5Ss/tLY9bCVMlUAdQZafA/IgFBTUumFxa7IjW2BHVa/8AD3eelhK7nVycr6ZaCAXQcwdoLwYiQsaTOhsnAbAC11mrGTPQOyd8sNiX5KJc46khjgB4yAfOPFWuM2gykwucYDQSfBcQ3M2wcLW7SMzchY5oMEzBtwmQNVb7U3ndVaW5ahJ0DoDRebwb/emqg7XQ6UfbKveLbtTF1y8mRMMafZABt5DmepVjurgqLqva4gy1tmNgl1R+lm/p6LM4nEPD4zX4hun+IiFqdy8Wx9YzALW90chof99Usk0iyafRqsVsM13ZntYxsDK0jtHNEaC4Ywf2tBA6rBb27HOGqAB0tdzAHubYegXXaZkLC/iIwuAtpJSp0wK+jmeKfJjlbz4pNOm0jj5JzFWcfI+5OUmNI1I96609EatkMNtpKASiDlAPU/uUeT79EwtDUrpf4cVAaI5hzh71zjs7rof4b2pOH/2H4NUc3xKYltmn3xrZKBK4xj6ku6fVde3/AKkUPRcdrtknxS4F7Dk+NDKKU45qU7D2ldVnPxYzKKUvKkvaiK0xCvNzdijE4lrXCWN7z+rRbL5kgeqo1ptwtqijiCDHfbA/yFwPO/nCXI2oujY0uSs7XgCGiLDwsI5eCdx9BtRhHMKHQxDXsD28Rp8lCq7ayGCvPs7Gm2UvZvoOME25Kv2rUp4gHML/AHzV3tHFNe3NNliq9Q5rIf4Ov6Jfs1vYOytALLGw04Hp5c54FZ3D4YOcL8dFrsFWltSOdIeMuLCPMOIWUjLUif6vdMfNdEGyczb7C2QwUg4iZc1oHUuDfS8qNtzDWhokk2i3n0VrszGNbRbyYWOJ/wAXAu90pO1KLbuBGkgjTxCY4XL9jF1sMaLu/fNoZ0PKPmmdmbQNGux40Bv1abH3fBStpsJuJjWTHuVUT8eiNWdMX7O6bNxGYA9Pcqne/C5mffooP4f7V7Sg1pMup90+A09y1G0sOHM5rlarRf2cFxzYfeYsDzsU0emim7xUctZwOocR71ABXZHcUSfyYNQOd/iUcff34JYbxhJLJ4Rf3ckwtBzJXSPw5o/yKjuBqW/4t4cFzqlRJOUAk8gCT6BdF3QecPh8tRpa4vc6Da0NAnrA0UMz0Vxpllv9UH5Y8T3YXIKgufErpu9mMFSjAIlczc6JWwPTNkVVYlxsEhzkDJ80baK6TndvoGQpMEqQwjSEfYQhyG4EZ1Pqg1hF7iOPIqY2mpbHNPQoOdBWJM1ewPxBHZZKln89AevQlFi9vmobQfBZGrg28vldIosI0kX5lc7xxe0dC5Ls1f8AEzlI4KtqYsE8B0uq3OeZQbTnVDgkZuyXS2llPQX5XEke+PRVlQkibSfgpD6Q62RMpjkqKl0LTZLwG3XMblcLIfxhzRlaZZwHLw6dFErU5H37009h+/3TaJeMGIxJdx8kyHRzKX+Wch+UMXsjo1M034d4/LiMk2qA+ov8F1dtWWx0XC9m1OxqsqCZa4EacDcFdlwVYPaHtMiAR4G65suna9lV0cr38w+XFOP6r+az1MWW8372U6q9zmi9MSfD74LCsp+BV8UriJNVKy43c3ediXX7lNs53+BJIHWD5e5a127GEpsD8stJgFznEu6gA6JexsN/7emBSrNY1sluRxc92YkiQPZmTPFV+2aeIrasc3l/THAAcVzylKUv4XioxX9LFm1KTBlYGtA/SAE7SqdoJ0B1cbNHPx8llcHgW0arTWL4B0LzB8pjWFP2vts1Bka5jGjgT3ugAaDb0SuG9DKV7Ie82La12VpkQTOnu+9VmMNhjUJgK8p7Lpu/6lQm3ssaRP8A3GZ9ysWMpMYGsZ53nTmeKtGXBUuxHDk99GVqYMtR3gdP3V5i6VLUZp9eHPMohidLe9UU2xXBIgspcgeadycSrLKy2UHToPHQ+9Nw1ouJ9/zQcjcSvc0mLICjGoKsS5ukQItHPr5pt9cXgGOqHJh4kNk9UOzvx/ZPNqszHPna2CQWgOObhILhA81XYjEOkwXAECeHrCZJsWUlFE1kcTP0QY7kVUh55/FBr/in8ZLyr6Lh9UpDSRrdVYcg6ot4zeUuA2RZNimdJHO5HLqqxlQoOPVZQZnlRYGpBuYvoDKJ1Qc1ADglOrI8QeQn0iDfO31APot9uNtsdnkLpy2PRpMgz0NvNcwD1ZbExRa8xfMPSOPVTnjtDQybOyVMHTqOc4Og6cCIHE81lcfuAx1QluVoN4zRfjaDCphtJ4a2CQSdAXa+OimDaFcD2nDzBXOk10X7IGxNuOcwNmcjcrxaSzhHG0wo21tkucQ+k6xWeo4p7HZmmCNLWiY8/wBlMbvE8TAaNbX15xOqu8bTuJPyRaqQ8zCVswzDNBGqmbRwJqd8WdxB+RVezeir+lh8j9VebFx5rtfIALSBbkZvfwQkpLbDCUHpGcbXfTOWYjgkjazzxVxvDhQA0jXU9VmqlnHxVIVLZOcpQ9k6rtNxi49B8kn+JE6ge9QSUWZPwRJ5ZFj/ABKyZO0DwUMoSjwQHlkSnbQceSb/ADbufwTCCbihPJL7LHAEvmbxCtKWyc/9PD6qo2PXy1ROjrH5e9bbZlSLaeIvC58j4s68X7RMrW2dBNkwKA/T7lrq+DF+KqsZTAMpPIU8aKd+GaBcAW69VWqbjcZMtF+v05qEumCdbOPI1dIAKEokacmCUSNEsYNXm7GFzOJ8vr8lSNbJA5roe7uzwxgHEwBxudT62UcsqRbDG3ZW7QGW44EekpYrvHP1/ZT94GNpngeB8QQqobwsgCNLaKC2dXRlnaA9D8T9Ui3uThd3QOh+P7JvLw+/uF1HGJWk3KHfeOYA+KzhWg3SHecky/Bj4fmXm8lEGksG7Vb/AHgBNKOYXP36pMHQ/wCR2EiRlEuk5AIIIkTBwiRhBYFACvcDvLlAD2zH9Q18wVRAIxTKSUVLspCUo/E0uJ3qZHda7zgfVUuN2o+pY2HIfMqO2klBiRQiuijnOXYygnciahVsi1QEEEFgARokbWybarBLLYODz1J4N+K6FgAAAdA0T58FnNj4IU2gcePirfFYjJTjnr8lwZJcmd+OHGJSbwYrNmvqR8VSNA5D1hP7XrTHVyj02yFaKpCt2yHUHdb5/FJJS63st65vj+6aV0crCK1G6Le649Y937rLrUbrn+UR/cfgFPP8Sv4/zL3a8ZPJc/xTYcfErebRPcWHxje8eqlgK/kLRFRI0F2HABAIkYWMBAII2oDdiglAosyPMlKIW1GXJLX9ERclHsAck1L3ka6cfHwScyBT0SbsSgjDJWgwm5tZ1IVWhroJ7lwTBu0HTNxAMTNidFnJLsVRbKBtOVJ2dAqCeBVvvJsllEsyNc0loJa6JA4FwBs43t06qja6CkvkiqjxaN7gyInVRNoVi4nohTYGU21KTi9juEgkGBIkaEGbOAtBBMqpxO1mkaweRlcig7OtzVFdtGpcffFFSNuPko9ermdKW0dfv0XTVKiCdtjNR3dHQu+X35ptLdp6/JNqqOdhhXm7uKDQ4ExcalUZUzAYd7pyiYuenmfuyTIk47KYpVKzT1MTnaYDnAa5QSAOpFh5rL494Lirmnsyu7Kw1A0PjuhwMzzI+Equfst7pNFhewEjP3bkamJsFLGkn2WySckVhCJSK+BeyMwiZi4PwKl4LYlSp7IB5kkNaB1cSAFfkkcyg2ysRK8Zu5cg1qctBJiTAFjcgA3tYnVV2JwYb7Lw7wBHxWU0zPGyLCUCjLCNRrokJgdCwU4DbgmQlhpStDxY4ISJslNbZIexAZ9BFqm7PwDHvDXuLSYvoADFyYJ0vom9nUA54zeyJLv8QMzvcCnsDU77qhJabwW8HE8tI4RyQk/oEY/ZI25sJ+EqNIl1MmWVLFrnC5FrAjlyWi21vG/D1qVWkS6nXoU6jqbvZIJIt+lwIPeHH0UHCbWNVjqRqXdE0asGjU6tcTmoP5EW6hVe12up5aL2VG5A/KKmoa4zAIs4SCcwAHTUmfyqx/j0bHauFpYvCfmKcxoQAM4cBJBE69NOWq51XpZXEHgtJuXtQUanZ1CBRr90k/0vjuP6CTB6Hok72bPFN5Bs5pcAIMRI4nX/AGhF8JUaS5Iz+Hxb2Wa4j69OXkkkF102CltKu0STsCcbEJtzU81ogIMpHsjIiEIsiTkAK52Pgu8A4gMeyT3g0gTaJ4yPeqZS8G9hs8kcjw8D480k1aHxtJ7NHVqNp0mPDgezFVzXDiSWspsHUPLnHo1VGFxrqVEZQwkucZc1riAQG6EGD3RHiUqphaQEHEtcyzslNr3PzaEd4BoMcZ8lEx2PD4bTYKdNugmXHq53E+EBTjEtKREdVJ1KtdhMf2gIMATc9REtB4jVQ8Fg8xk6KwOEOa9gdL6IzkukbFB/JkrbeGLWi0xEEagcZ5qjqGb6fPxWhog9nczEjVVeNoDUKcJVotkjZXMJIhNJxmqcBHEBXujkqxhjoKWKikNptUzC7PpvsTlPA6ieoSua9lI45eisFRGpWKwJpuLXC4+HApns7+S3JMPFrsltpZMM5+naEMGtxOZ3ub/+wnqTAKIa1pNRxk2m3S3D5qZj6JdQwdPUNpVazvAvyj3UwFXVKpeYbEDjcQOZn7N1K7CuxH5dxd32gdPZ6a8ETsa4syVILZsS0F4/xdEgdJV23YbcPRFSqe86wYfUl3IdBf4LNYutLiZnkR8oRg+T0CWlYguixuPvULSYhvb7PpVJk0HupOOpA9pk9Mpgf4FVWzcraFdzhmJDWgHheZt6+ICe3fx4b2tF3sV2hvhUaZpu9Zb/AN6aW+vQsdf9KpxHBJDkqsIMctfGSkKqEb2GH3UkVJ0b7x9ExEIpHJK0mMm0NhHKSjlUIoIoII1jDmGdDhMeeh6J3sxwUYqTSPwSS+y2P6LPZ2UNkkC5sp9XH08sRNuSzwMJySfP/ag4bs6VLVE1+1IECYUSpjCRwTL2ps0vjonUUTlOQpyQ0FJcjaqURu2TaF7R5KypUgIgKDs6jJWjwuBaJmLc1yZJU6OzHHRV7XqZskiDBE8SOFvGVTkXKl7UxodU7ujbDrzPgouYc1SCaQsmmy6wuJH5OsTGacPSbz7PNVqHy/p8lN2OAxpq1HMEnM0GGjPMBx6NEwOZELN0MVkcC2LcwHA+TgR5qQ9rari973umYaJOXxc6J42aDrqllAX/AAkbwbd7UkNeXCRe4sNAJ4cdAs+5OVmQSII6HUJpdMIqK0cs5NskNxEMLP1Fp9J+qRQYXOAHHjyTUKZhcRkght5mT06LPS0GO3v0FtGiW1DoZvIIM9bExOqZDvBKr1XPcXOMk6pAlZdGfYcIoQKebRtqPP8A0tdDJWRkSCCciCEaJBYwJS6T0EFgp7JVGkXGE+7CkcUEFzSbTO2C0OMwcgk8E0MMSCB8vmggl5MekN/lSb/FEWeSCCbkybSQuji8lx9U7XxtR9iTBm3hc8UEE3Fdi830RC0c563SI6okEyFFFE13JBBY1iA3oh2aNBMJQo4Yz4CfLVGwdUEEt2PVBPPJBrZ0j7j6+5BBF6QvsMiIHqnadGRofIwgglb0USP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0" y="3276600"/>
            <a:ext cx="2657475" cy="32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4229100"/>
            <a:ext cx="17335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8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382434" cy="951464"/>
          </a:xfrm>
        </p:spPr>
        <p:txBody>
          <a:bodyPr/>
          <a:lstStyle/>
          <a:p>
            <a:r>
              <a:rPr lang="en-US" b="1" dirty="0" smtClean="0"/>
              <a:t>II. EPIC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3652"/>
            <a:ext cx="7391400" cy="35089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Long, stylized narrative poems celebrating the deeds of a national or ethnic hero of legend</a:t>
            </a:r>
          </a:p>
          <a:p>
            <a:r>
              <a:rPr lang="en-US" sz="2800" dirty="0" smtClean="0"/>
              <a:t>Embodies its culture’s values and beliefs</a:t>
            </a:r>
          </a:p>
          <a:p>
            <a:r>
              <a:rPr lang="en-US" sz="2800" dirty="0" smtClean="0"/>
              <a:t>Common themes: life and death, love, war, family, friendship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20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875264"/>
          </a:xfrm>
        </p:spPr>
        <p:txBody>
          <a:bodyPr>
            <a:normAutofit/>
          </a:bodyPr>
          <a:lstStyle/>
          <a:p>
            <a:r>
              <a:rPr lang="en-US" dirty="0" smtClean="0"/>
              <a:t>A. Four conventions of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23652"/>
            <a:ext cx="7467600" cy="3508977"/>
          </a:xfrm>
        </p:spPr>
        <p:txBody>
          <a:bodyPr>
            <a:normAutofit/>
          </a:bodyPr>
          <a:lstStyle/>
          <a:p>
            <a:pPr marL="525780" indent="-457200">
              <a:buAutoNum type="arabicPeriod"/>
            </a:pPr>
            <a:r>
              <a:rPr lang="en-US" sz="2800" dirty="0" smtClean="0"/>
              <a:t>Setting is large</a:t>
            </a:r>
          </a:p>
          <a:p>
            <a:pPr marL="525780" indent="-457200">
              <a:buAutoNum type="arabicPeriod"/>
            </a:pPr>
            <a:r>
              <a:rPr lang="en-US" sz="2800" dirty="0" smtClean="0"/>
              <a:t>Unusually gifted and historically important hero</a:t>
            </a:r>
          </a:p>
          <a:p>
            <a:pPr marL="525780" indent="-457200">
              <a:buAutoNum type="arabicPeriod"/>
            </a:pPr>
            <a:r>
              <a:rPr lang="en-US" sz="2800" dirty="0" smtClean="0"/>
              <a:t>Supernatural elements</a:t>
            </a:r>
          </a:p>
          <a:p>
            <a:pPr marL="525780" indent="-457200">
              <a:buAutoNum type="arabicPeriod"/>
            </a:pPr>
            <a:r>
              <a:rPr lang="en-US" sz="2800" dirty="0" smtClean="0"/>
              <a:t>Superhuman actions, usually in battle or a difficult journey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016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14185</TotalTime>
  <Words>1445</Words>
  <Application>Microsoft Office PowerPoint</Application>
  <PresentationFormat>On-screen Show (4:3)</PresentationFormat>
  <Paragraphs>209</Paragraphs>
  <Slides>52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Calibri</vt:lpstr>
      <vt:lpstr>Century Gothic</vt:lpstr>
      <vt:lpstr>Copperplate Gothic Bold</vt:lpstr>
      <vt:lpstr>Wingdings</vt:lpstr>
      <vt:lpstr>Wingdings 2</vt:lpstr>
      <vt:lpstr>Austin</vt:lpstr>
      <vt:lpstr>PowerPoint Presentation</vt:lpstr>
      <vt:lpstr>Literature Unit 5</vt:lpstr>
      <vt:lpstr>I. FOLKTALES</vt:lpstr>
      <vt:lpstr>A. Fable</vt:lpstr>
      <vt:lpstr>B. Fairy Tale</vt:lpstr>
      <vt:lpstr>PowerPoint Presentation</vt:lpstr>
      <vt:lpstr>C. Myth </vt:lpstr>
      <vt:lpstr>II. EPIC</vt:lpstr>
      <vt:lpstr>A. Four conventions of content</vt:lpstr>
      <vt:lpstr>B. Two types of epic</vt:lpstr>
      <vt:lpstr>Narcissus &amp; Echo</vt:lpstr>
      <vt:lpstr>C. Four conventions of form</vt:lpstr>
      <vt:lpstr>III. “The Ant and the Grasshopper”</vt:lpstr>
      <vt:lpstr>PowerPoint Presentation</vt:lpstr>
      <vt:lpstr>Aesop</vt:lpstr>
      <vt:lpstr>PowerPoint Presentation</vt:lpstr>
      <vt:lpstr>V. “The Lion-Makers”</vt:lpstr>
      <vt:lpstr>Characters</vt:lpstr>
      <vt:lpstr>Quiz: “The Lion-Makers” </vt:lpstr>
      <vt:lpstr>Moral</vt:lpstr>
      <vt:lpstr>IV. “The Tortoise and the Osprey”</vt:lpstr>
      <vt:lpstr>PowerPoint Presentation</vt:lpstr>
      <vt:lpstr>Characters</vt:lpstr>
      <vt:lpstr>Atmosphere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Moral</vt:lpstr>
      <vt:lpstr>VII. “The Pumpkin Seeds”</vt:lpstr>
      <vt:lpstr>Archetype: recurring character types or plot patterns</vt:lpstr>
      <vt:lpstr>PowerPoint Presentation</vt:lpstr>
      <vt:lpstr>VI. “Pandora”</vt:lpstr>
      <vt:lpstr>Characters</vt:lpstr>
      <vt:lpstr>PowerPoint Presentation</vt:lpstr>
      <vt:lpstr>Themes</vt:lpstr>
      <vt:lpstr>Writing a Fable </vt:lpstr>
      <vt:lpstr>VIII. “Pyramus and Thisbe”</vt:lpstr>
      <vt:lpstr>Characters in Literature … pg. 193</vt:lpstr>
      <vt:lpstr>Famous Characters</vt:lpstr>
      <vt:lpstr>PowerPoint Presentation</vt:lpstr>
      <vt:lpstr>IX. The Iliad </vt:lpstr>
      <vt:lpstr>Hector and Andromache</vt:lpstr>
      <vt:lpstr>PowerPoint Presentation</vt:lpstr>
      <vt:lpstr>Symbols</vt:lpstr>
      <vt:lpstr>PowerPoint Presentation</vt:lpstr>
      <vt:lpstr>The Death of Hector</vt:lpstr>
      <vt:lpstr>While you listen, please find three Homeric epithets and three epic similes. You will turn this in at the end of the hour.</vt:lpstr>
      <vt:lpstr>PowerPoint Presentation</vt:lpstr>
      <vt:lpstr>PowerPoint Presentation</vt:lpstr>
    </vt:vector>
  </TitlesOfParts>
  <Company>Bob Jones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Klass, Jennifer</cp:lastModifiedBy>
  <cp:revision>179</cp:revision>
  <cp:lastPrinted>2014-11-21T01:34:11Z</cp:lastPrinted>
  <dcterms:created xsi:type="dcterms:W3CDTF">2012-11-19T15:46:11Z</dcterms:created>
  <dcterms:modified xsi:type="dcterms:W3CDTF">2016-11-29T20:14:46Z</dcterms:modified>
</cp:coreProperties>
</file>